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Calibri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názvu"/>
          <p:cNvSpPr txBox="1"/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Text názvu</a:t>
            </a:r>
          </a:p>
        </p:txBody>
      </p:sp>
      <p:sp>
        <p:nvSpPr>
          <p:cNvPr id="3" name="Text úrovně 1…"/>
          <p:cNvSpPr txBox="1"/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" name="Číslo snímku"/>
          <p:cNvSpPr txBox="1"/>
          <p:nvPr>
            <p:ph type="sldNum" sz="quarter" idx="2"/>
          </p:nvPr>
        </p:nvSpPr>
        <p:spPr>
          <a:xfrm>
            <a:off x="11280492" y="6245225"/>
            <a:ext cx="301909" cy="28882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aleje.org/pro-uredniky-a-spravce/statistika-kaceni" TargetMode="External"/><Relationship Id="rId3" Type="http://schemas.openxmlformats.org/officeDocument/2006/relationships/hyperlink" Target="https://aleje.org/pro-milovniky-aleji/konference-a-seminare" TargetMode="External"/><Relationship Id="rId4" Type="http://schemas.openxmlformats.org/officeDocument/2006/relationships/image" Target="../media/image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ceskycertifikovanyarborista.cz/certifikace/cca_silnicar_spravce_zelene" TargetMode="Externa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boleslavsky.denik.cz/zpravy_region/foto-pomoc-se-sazenim-stromu-u-silnic-jen-po-domluve-a-podle-pravidel-20221107.html" TargetMode="External"/><Relationship Id="rId3" Type="http://schemas.openxmlformats.org/officeDocument/2006/relationships/hyperlink" Target="https://stromy.kraj-lbc.cz/silnicnizelen" TargetMode="External"/><Relationship Id="rId4" Type="http://schemas.openxmlformats.org/officeDocument/2006/relationships/hyperlink" Target="https://www.impuls.cz/regiony/moravskoslezsky-kraj/alej-radkov-kocarova-cesta-obnova-zachrana-stromoradi-nova-vysadba.A201008_164202_imp-moravskoslezsky_kov/tisk" TargetMode="External"/><Relationship Id="rId5" Type="http://schemas.openxmlformats.org/officeDocument/2006/relationships/hyperlink" Target="https://arnika.org/o-nas/tiskove-zpravy/o-stromy-u-bohumina-se-staraji-dobrovolni-hasici-za-nedostatkem-stromu-v-nasi-krajine-casto-stoji-pokriveni-trhu-jmenem-dotace" TargetMode="External"/><Relationship Id="rId6" Type="http://schemas.openxmlformats.org/officeDocument/2006/relationships/hyperlink" Target="https://ekolist.cz/cz/publicistika/priroda/mikulovska-alej-priklad-dobre-praxe" TargetMode="External"/><Relationship Id="rId7" Type="http://schemas.openxmlformats.org/officeDocument/2006/relationships/hyperlink" Target="https://www.strassen-mv.de/umweltschutz/alleen/" TargetMode="External"/><Relationship Id="rId8" Type="http://schemas.openxmlformats.org/officeDocument/2006/relationships/image" Target="../media/image3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tromy u silnic jsou součástí zelené sítě v naší krajině" descr="Stromy u silnic jsou součástí zelené sítě v naší krajině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3525" y="908050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Udržitelnost silniční doprovodné zeleně“  Slatiňany-Trpišov, 28. dubna 2023"/>
          <p:cNvSpPr txBox="1"/>
          <p:nvPr>
            <p:ph type="title" idx="4294967295"/>
          </p:nvPr>
        </p:nvSpPr>
        <p:spPr>
          <a:xfrm>
            <a:off x="2640012" y="2924175"/>
            <a:ext cx="6581776" cy="7921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defTabSz="484631">
              <a:defRPr sz="1166"/>
            </a:pPr>
            <a:br/>
            <a:r>
              <a:rPr b="1">
                <a:solidFill>
                  <a:srgbClr val="F2F2F2"/>
                </a:solidFill>
              </a:rPr>
              <a:t>Udržitelnost silniční doprovodné zeleně“</a:t>
            </a:r>
            <a:br>
              <a:rPr b="1">
                <a:solidFill>
                  <a:srgbClr val="F2F2F2"/>
                </a:solidFill>
              </a:rPr>
            </a:br>
            <a:r>
              <a:rPr b="1">
                <a:solidFill>
                  <a:srgbClr val="F2F2F2"/>
                </a:solidFill>
              </a:rPr>
              <a:t> Slatiňany-Trpišov, 28. dubna 2023</a:t>
            </a:r>
            <a:br>
              <a:rPr b="1">
                <a:solidFill>
                  <a:srgbClr val="F2F2F2"/>
                </a:solidFill>
              </a:rPr>
            </a:br>
          </a:p>
        </p:txBody>
      </p:sp>
      <p:sp>
        <p:nvSpPr>
          <p:cNvPr id="22" name="RNDr. Marcela Klemensová…"/>
          <p:cNvSpPr txBox="1"/>
          <p:nvPr>
            <p:ph type="body" sz="quarter" idx="4294967295"/>
          </p:nvPr>
        </p:nvSpPr>
        <p:spPr>
          <a:xfrm>
            <a:off x="3503612" y="1844675"/>
            <a:ext cx="5400676" cy="88741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algn="ctr">
              <a:spcBef>
                <a:spcPts val="500"/>
              </a:spcBef>
              <a:buSzTx/>
              <a:buNone/>
              <a:defRPr b="1" sz="2400">
                <a:solidFill>
                  <a:srgbClr val="F2F2F2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RNDr. Marcela Klemensová</a:t>
            </a:r>
          </a:p>
          <a:p>
            <a:pPr marL="0" indent="0" algn="ctr">
              <a:spcBef>
                <a:spcPts val="500"/>
              </a:spcBef>
              <a:buSzTx/>
              <a:buNone/>
              <a:defRPr b="1" sz="2400">
                <a:solidFill>
                  <a:srgbClr val="F2F2F2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Arnika – Centrum pro podporu občanů</a:t>
            </a:r>
          </a:p>
        </p:txBody>
      </p:sp>
      <p:sp>
        <p:nvSpPr>
          <p:cNvPr id="23" name="Následná péče o dřeviny"/>
          <p:cNvSpPr txBox="1"/>
          <p:nvPr/>
        </p:nvSpPr>
        <p:spPr>
          <a:xfrm>
            <a:off x="3033394" y="1125537"/>
            <a:ext cx="6142674" cy="1017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3200">
                <a:solidFill>
                  <a:srgbClr val="F2F2F2"/>
                </a:solidFill>
              </a:defRPr>
            </a:lvl1pPr>
          </a:lstStyle>
          <a:p>
            <a:pPr/>
            <a:r>
              <a:t>Následná péče o dřeviny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Arnika – Centrum pro podporu občanů"/>
          <p:cNvSpPr txBox="1"/>
          <p:nvPr/>
        </p:nvSpPr>
        <p:spPr>
          <a:xfrm>
            <a:off x="1569719" y="147458"/>
            <a:ext cx="7720649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Arnika – Centrum pro podporu občanů</a:t>
            </a:r>
          </a:p>
        </p:txBody>
      </p:sp>
      <p:sp>
        <p:nvSpPr>
          <p:cNvPr id="53" name="Statistiky kácení a výsadeb…">
            <a:hlinkClick r:id="rId2" invalidUrl="" action="" tgtFrame="" tooltip="" history="1" highlightClick="0" endSnd="0"/>
          </p:cNvPr>
          <p:cNvSpPr txBox="1"/>
          <p:nvPr/>
        </p:nvSpPr>
        <p:spPr>
          <a:xfrm>
            <a:off x="1820544" y="1125537"/>
            <a:ext cx="7685724" cy="4528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000"/>
            </a:pP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2" invalidUrl="" action="" tgtFrame="" tooltip="" history="1" highlightClick="0" endSnd="0"/>
              </a:rPr>
              <a:t>Statistiky kácení a výsadeb </a:t>
            </a:r>
          </a:p>
          <a:p>
            <a:pPr>
              <a:defRPr b="1" sz="2000"/>
            </a:pP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2" invalidUrl="" action="" tgtFrame="" tooltip="" history="1" highlightClick="0" endSnd="0"/>
              </a:rPr>
              <a:t>podél krajských silnic</a:t>
            </a:r>
          </a:p>
          <a:p>
            <a:pPr>
              <a:defRPr b="1" sz="2000"/>
            </a:pPr>
          </a:p>
          <a:p>
            <a:pPr>
              <a:defRPr b="1" sz="2000"/>
            </a:pP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3" invalidUrl="" action="" tgtFrame="" tooltip="" history="1" highlightClick="0" endSnd="0"/>
              </a:rPr>
              <a:t>Alejové konference</a:t>
            </a:r>
          </a:p>
          <a:p>
            <a:pPr>
              <a:defRPr sz="2000"/>
            </a:pPr>
          </a:p>
          <a:p>
            <a:pPr>
              <a:defRPr b="1" sz="2000"/>
            </a:pPr>
            <a:r>
              <a:t>Pracovní skupina MŽP</a:t>
            </a:r>
          </a:p>
          <a:p>
            <a:pPr>
              <a:defRPr b="1" sz="2000"/>
            </a:pPr>
            <a:r>
              <a:t>k posílení legislativní ochrany dřevin</a:t>
            </a:r>
          </a:p>
          <a:p>
            <a:pPr>
              <a:defRPr b="1"/>
            </a:pPr>
          </a:p>
          <a:p>
            <a:pPr>
              <a:defRPr b="1"/>
            </a:pPr>
          </a:p>
          <a:p>
            <a:pPr>
              <a:defRPr b="1"/>
            </a:pPr>
          </a:p>
          <a:p>
            <a:pPr>
              <a:defRPr b="1"/>
            </a:pPr>
          </a:p>
          <a:p>
            <a:pPr>
              <a:defRPr b="1"/>
            </a:pPr>
          </a:p>
          <a:p>
            <a:pPr>
              <a:defRPr b="1"/>
            </a:pPr>
            <a:r>
              <a:t>Marcela Klemensová</a:t>
            </a:r>
            <a:br/>
            <a:r>
              <a:t>Arnika – Centrum pro podporu občanů</a:t>
            </a:r>
          </a:p>
          <a:p>
            <a:pPr>
              <a:defRPr b="1"/>
            </a:pPr>
            <a:r>
              <a:t>marcela.klemensova@arnika.org</a:t>
            </a:r>
            <a:br/>
          </a:p>
        </p:txBody>
      </p:sp>
      <p:pic>
        <p:nvPicPr>
          <p:cNvPr id="54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89737" y="836612"/>
            <a:ext cx="3865563" cy="52546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circl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ovýsadbová a dlouhodobá péče"/>
          <p:cNvSpPr txBox="1"/>
          <p:nvPr/>
        </p:nvSpPr>
        <p:spPr>
          <a:xfrm>
            <a:off x="1749107" y="147458"/>
            <a:ext cx="7469824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Povýsadbová a dlouhodobá péče</a:t>
            </a:r>
          </a:p>
        </p:txBody>
      </p:sp>
      <p:sp>
        <p:nvSpPr>
          <p:cNvPr id="26" name="Povýsadbová péče…"/>
          <p:cNvSpPr txBox="1"/>
          <p:nvPr/>
        </p:nvSpPr>
        <p:spPr>
          <a:xfrm>
            <a:off x="1960244" y="844550"/>
            <a:ext cx="8046087" cy="5010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000"/>
            </a:pPr>
            <a:r>
              <a:t>Povýsadbová péče</a:t>
            </a:r>
          </a:p>
          <a:p>
            <a:pPr>
              <a:buSzPct val="100000"/>
              <a:buChar char="-"/>
            </a:pPr>
            <a:r>
              <a:t>obvykle 3-5 let</a:t>
            </a:r>
          </a:p>
          <a:p>
            <a:pPr>
              <a:buSzPct val="100000"/>
              <a:buChar char="-"/>
            </a:pPr>
            <a:r>
              <a:t> náhradní výsadba uložená a vymahatelná OOP</a:t>
            </a:r>
          </a:p>
          <a:p>
            <a:pPr>
              <a:buSzPct val="100000"/>
              <a:buChar char="-"/>
            </a:pPr>
            <a:r>
              <a:t> závazek definovaný v projektu vůči poskytovateli dotace</a:t>
            </a:r>
          </a:p>
          <a:p>
            <a:pPr>
              <a:buSzPct val="100000"/>
              <a:buChar char="-"/>
            </a:pPr>
            <a:r>
              <a:t>předmět smlouvy s externím dodavatelem</a:t>
            </a:r>
          </a:p>
          <a:p>
            <a:pPr>
              <a:buSzPct val="100000"/>
              <a:buChar char="-"/>
            </a:pPr>
            <a:r>
              <a:t>ukončeno  více či méně  formálním  převzetím provedené výsadby“</a:t>
            </a:r>
          </a:p>
          <a:p>
            <a:pPr/>
            <a:r>
              <a:t>Právě a smluvně jde o  závazek základní péče o nové stromky po stanovenou dobu vč. náhrady za uschlé sazenice.</a:t>
            </a:r>
          </a:p>
          <a:p>
            <a:pPr/>
          </a:p>
          <a:p>
            <a:pPr>
              <a:defRPr b="1" sz="2000"/>
            </a:pPr>
            <a:r>
              <a:t>Dlouhodobá péče</a:t>
            </a:r>
          </a:p>
          <a:p>
            <a:pPr/>
            <a:r>
              <a:t> -  zákonná povinnost vlastníka pozemku</a:t>
            </a:r>
          </a:p>
          <a:p>
            <a:pPr/>
            <a:r>
              <a:t> - trvá po celou dobu života stromu</a:t>
            </a:r>
          </a:p>
          <a:p>
            <a:pPr/>
            <a:r>
              <a:t>- dlouhodobá perspektiva stromu na stanovišti, dosažení stádia dospělosti, návratnost investice</a:t>
            </a:r>
          </a:p>
          <a:p>
            <a:pPr>
              <a:buSzPct val="100000"/>
              <a:buChar char="-"/>
            </a:pPr>
          </a:p>
          <a:p>
            <a:pPr>
              <a:defRPr b="1" sz="2000"/>
            </a:pPr>
            <a:r>
              <a:t>Potřebujeme strategii a motivaci,  právní a odbornou podporu, finanční a personální zdroje pro </a:t>
            </a:r>
            <a:r>
              <a:rPr u="sng"/>
              <a:t>dlouhodobou péči</a:t>
            </a:r>
            <a: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circl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trategický a právní rámec"/>
          <p:cNvSpPr txBox="1"/>
          <p:nvPr/>
        </p:nvSpPr>
        <p:spPr>
          <a:xfrm>
            <a:off x="1749107" y="147458"/>
            <a:ext cx="6280786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Strategický a právní rámec</a:t>
            </a:r>
          </a:p>
        </p:txBody>
      </p:sp>
      <p:sp>
        <p:nvSpPr>
          <p:cNvPr id="29" name="Národní akční plán adaptace na změnu klimatu (2021-25)…"/>
          <p:cNvSpPr txBox="1"/>
          <p:nvPr/>
        </p:nvSpPr>
        <p:spPr>
          <a:xfrm>
            <a:off x="1965007" y="981075"/>
            <a:ext cx="8046086" cy="5302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000"/>
            </a:pPr>
            <a:r>
              <a:t>Národní akční plán adaptace na změnu klimatu (2021-25)</a:t>
            </a:r>
          </a:p>
          <a:p>
            <a:pPr>
              <a:defRPr b="1" sz="2000"/>
            </a:pPr>
          </a:p>
          <a:p>
            <a:pPr/>
            <a:r>
              <a:t>úkol 4.29.1  „Připravit návrh ekonomických  nástrojů na výkupy silničních pozemků a pozemků podél komunikací pro obnovu a rozvoj silniční vegetace</a:t>
            </a:r>
          </a:p>
          <a:p>
            <a:pPr/>
          </a:p>
          <a:p>
            <a:pPr/>
            <a:r>
              <a:t>úkol 4.29.2 „Pro potřeby správců silničních komunikací a OOP zpracovat MP pro ochranu, péči, údržbu a rozvoj o doprovodnou zeleň podél silnic ve vztahu k adaptaci na změnu klimatu </a:t>
            </a:r>
          </a:p>
          <a:p>
            <a:pPr/>
          </a:p>
          <a:p>
            <a:pPr/>
            <a:r>
              <a:t>úkol 4.29.3 „Aktualizovat TP č. 99  s ohledem na adaptace na změnu klimatu.</a:t>
            </a:r>
          </a:p>
          <a:p>
            <a:pPr/>
          </a:p>
          <a:p>
            <a:pPr/>
            <a:r>
              <a:t>úkol 4.15.2 „Připravit návrh řešení stanovení poplatku za kácení dřevin při nemožnosti uložení náhradní výsadby“</a:t>
            </a:r>
          </a:p>
          <a:p>
            <a:pPr/>
          </a:p>
          <a:p>
            <a:pPr/>
          </a:p>
          <a:p>
            <a:pPr>
              <a:defRPr b="1" sz="2000"/>
            </a:pPr>
            <a:r>
              <a:t>Termíny pro splnění úkolů jsou stanoveny na rok 2023, resp. 2024 a úkoly mají být řešeny v součinnosti MŽP a MD</a:t>
            </a:r>
            <a:r>
              <a:rPr b="0"/>
              <a:t>.</a:t>
            </a:r>
          </a:p>
          <a:p>
            <a:pPr/>
            <a:endParaRPr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circl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trategický a legislativní rámec"/>
          <p:cNvSpPr txBox="1"/>
          <p:nvPr/>
        </p:nvSpPr>
        <p:spPr>
          <a:xfrm>
            <a:off x="1749107" y="147458"/>
            <a:ext cx="6280786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Strategický a legislativní rámec</a:t>
            </a:r>
          </a:p>
        </p:txBody>
      </p:sp>
      <p:sp>
        <p:nvSpPr>
          <p:cNvPr id="32" name="Zákon č. 114/1992 Sb.…"/>
          <p:cNvSpPr txBox="1"/>
          <p:nvPr/>
        </p:nvSpPr>
        <p:spPr>
          <a:xfrm>
            <a:off x="1965007" y="981075"/>
            <a:ext cx="8549324" cy="4376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000"/>
            </a:pPr>
            <a:r>
              <a:t>Zákon č. 114/1992 Sb.</a:t>
            </a:r>
          </a:p>
          <a:p>
            <a:pPr/>
            <a:r>
              <a:t>§ 7 Ochrana dřevin</a:t>
            </a:r>
          </a:p>
          <a:p>
            <a:pPr>
              <a:buSzPct val="100000"/>
              <a:buAutoNum type="arabicParenBoth" startAt="1"/>
            </a:pPr>
            <a:r>
              <a:t>Dřeviny jsou </a:t>
            </a:r>
            <a:r>
              <a:rPr b="1" i="1"/>
              <a:t>chráněny před poškozováním a ničením</a:t>
            </a:r>
            <a:endParaRPr b="1" i="1"/>
          </a:p>
          <a:p>
            <a:pPr>
              <a:buSzPct val="100000"/>
              <a:buAutoNum type="arabicParenBoth" startAt="1"/>
            </a:pPr>
            <a:r>
              <a:t>Ochrana podle odstavce 1 se </a:t>
            </a:r>
            <a:r>
              <a:rPr b="1" i="1"/>
              <a:t>nevztahuje na nepůvodní druhy </a:t>
            </a:r>
            <a:r>
              <a:t>dřevin</a:t>
            </a:r>
          </a:p>
          <a:p>
            <a:pPr/>
            <a:r>
              <a:t>(3) Péče o dřeviny je </a:t>
            </a:r>
            <a:r>
              <a:rPr b="1" i="1"/>
              <a:t>povinností vlastníků.</a:t>
            </a:r>
            <a:endParaRPr b="1" i="1"/>
          </a:p>
          <a:p>
            <a:pPr/>
            <a:endParaRPr b="1" i="1"/>
          </a:p>
          <a:p>
            <a:pPr>
              <a:defRPr b="1"/>
            </a:pPr>
            <a:r>
              <a:t>Vyhláška č. 189/2013 Sb., </a:t>
            </a:r>
            <a:r>
              <a:rPr b="0"/>
              <a:t> o ochraně dřevin a povolování jejich kácení</a:t>
            </a:r>
            <a:endParaRPr b="0"/>
          </a:p>
          <a:p>
            <a:pPr/>
            <a:r>
              <a:t>§ 2 </a:t>
            </a:r>
            <a:r>
              <a:rPr b="1" i="1"/>
              <a:t>Nedovolené zásahy do dřevin </a:t>
            </a:r>
            <a:r>
              <a:t>=  podstatné nebo trvalé snížení ekologických nebo společenských funkcí nebo bezprostředně či následně způsobí odumření</a:t>
            </a:r>
          </a:p>
          <a:p>
            <a:pPr>
              <a:defRPr b="1"/>
            </a:pPr>
          </a:p>
          <a:p>
            <a:pPr>
              <a:defRPr b="1"/>
            </a:pPr>
            <a:r>
              <a:t>Metodické podklady MŽP vydávané ve Věstníku MŽP</a:t>
            </a:r>
          </a:p>
          <a:p>
            <a:pPr/>
            <a:endParaRPr b="1"/>
          </a:p>
          <a:p>
            <a:pPr>
              <a:defRPr b="1"/>
            </a:pPr>
            <a:r>
              <a:t>Standardy péče o přírodu a krajinu</a:t>
            </a:r>
          </a:p>
          <a:p>
            <a:pPr/>
            <a:r>
              <a:t>SPPK 02 010 Péče o dřeviny kolem veřejné dopravní infrastruktury</a:t>
            </a:r>
          </a:p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circl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trategický a legislativní rámec"/>
          <p:cNvSpPr txBox="1"/>
          <p:nvPr/>
        </p:nvSpPr>
        <p:spPr>
          <a:xfrm>
            <a:off x="1749107" y="147458"/>
            <a:ext cx="6280786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Strategický a legislativní rámec</a:t>
            </a:r>
          </a:p>
        </p:txBody>
      </p:sp>
      <p:sp>
        <p:nvSpPr>
          <p:cNvPr id="35" name="Zákon č. 13/1997 Sb.,  o pozemních komunikacích…"/>
          <p:cNvSpPr txBox="1"/>
          <p:nvPr/>
        </p:nvSpPr>
        <p:spPr>
          <a:xfrm>
            <a:off x="1749107" y="981075"/>
            <a:ext cx="8765224" cy="466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000"/>
            </a:pPr>
            <a:r>
              <a:t>Zákon č. 13/1997 Sb.,  o pozemních komunikacích</a:t>
            </a:r>
          </a:p>
          <a:p>
            <a:pPr/>
            <a:r>
              <a:t>§ 13 </a:t>
            </a:r>
            <a:r>
              <a:rPr b="1" i="1"/>
              <a:t>Příslušenstvím</a:t>
            </a:r>
            <a:r>
              <a:t> dálnice, silnice a místní komunikace </a:t>
            </a:r>
            <a:r>
              <a:rPr b="1" i="1"/>
              <a:t>je  silniční vegetace</a:t>
            </a:r>
            <a:endParaRPr b="1" i="1"/>
          </a:p>
          <a:p>
            <a:pPr/>
            <a:endParaRPr b="1" i="1"/>
          </a:p>
          <a:p>
            <a:pPr/>
            <a:r>
              <a:t>§ 15 Silniční vegetace</a:t>
            </a:r>
          </a:p>
          <a:p>
            <a:pPr/>
            <a:r>
              <a:t>(1) Silniční vegetace na silničních pozemcích </a:t>
            </a:r>
            <a:r>
              <a:rPr b="1" i="1"/>
              <a:t>nesmí ohrožovat bezpečnost </a:t>
            </a:r>
            <a:r>
              <a:t>užití pozemní komunikace nebo </a:t>
            </a:r>
            <a:r>
              <a:rPr b="1" i="1"/>
              <a:t>neúměrně</a:t>
            </a:r>
            <a:r>
              <a:t> </a:t>
            </a:r>
            <a:r>
              <a:rPr b="1" i="1"/>
              <a:t>ztěžovat údržbu </a:t>
            </a:r>
            <a:r>
              <a:t>komunikací nebo  obhospodařování sousedních pozemků.</a:t>
            </a:r>
          </a:p>
          <a:p>
            <a:pPr/>
            <a:r>
              <a:t>(2) Na návrh PČR nebo  na návrh silničního správního úřadu, či  po projednání s nimi je vlastník, popřípadě správce komunikace </a:t>
            </a:r>
            <a:r>
              <a:rPr b="1" i="1"/>
              <a:t>oprávněn v souladu se zvláštními předpisy (= ZOPK</a:t>
            </a:r>
            <a:r>
              <a:t>) </a:t>
            </a:r>
            <a:r>
              <a:rPr b="1" i="1"/>
              <a:t>kácet</a:t>
            </a:r>
            <a:r>
              <a:t> dřeviny na silničních pozemcích.</a:t>
            </a:r>
          </a:p>
          <a:p>
            <a:pPr/>
          </a:p>
          <a:p>
            <a:pPr>
              <a:defRPr b="1" i="1"/>
            </a:pPr>
            <a:r>
              <a:t>§ 29 Pevné překážky</a:t>
            </a:r>
          </a:p>
          <a:p>
            <a:pPr/>
            <a:r>
              <a:t>(1) Na vozovkách, dopravních ostrůvcích a krajnicích dálnice, silnice a místní komunikace mohou být umístěny pouze dopravní značky a zařízení kromě zábradlí, zrcadel a hlásek; ostatní předměty tvoří pevnou překážku.</a:t>
            </a:r>
          </a:p>
          <a:p>
            <a:pPr/>
          </a:p>
          <a:p>
            <a:pPr>
              <a:defRPr b="1" sz="2000"/>
            </a:pPr>
            <a:r>
              <a:t>TP 99 Vysazování a ošetřování silniční vegetace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circl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trategický a legislativní rámec"/>
          <p:cNvSpPr txBox="1"/>
          <p:nvPr/>
        </p:nvSpPr>
        <p:spPr>
          <a:xfrm>
            <a:off x="1749107" y="147458"/>
            <a:ext cx="6280786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Strategický a legislativní rámec</a:t>
            </a:r>
          </a:p>
        </p:txBody>
      </p:sp>
      <p:sp>
        <p:nvSpPr>
          <p:cNvPr id="38" name="Zákon č. 89/2012 Sb., občanský zákoník…"/>
          <p:cNvSpPr txBox="1"/>
          <p:nvPr/>
        </p:nvSpPr>
        <p:spPr>
          <a:xfrm>
            <a:off x="1757044" y="857250"/>
            <a:ext cx="8765224" cy="4909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000"/>
            </a:pPr>
            <a:r>
              <a:t>Zákon č. 89/2012 Sb., občanský zákoník</a:t>
            </a:r>
          </a:p>
          <a:p>
            <a:pPr/>
            <a:r>
              <a:t>Omezení vlastnického práva</a:t>
            </a:r>
          </a:p>
          <a:p>
            <a:pPr/>
            <a:r>
              <a:t>§ 1013 (1) Vlastník se zdrží všeho, co působí, že …imise vnikají na pozemek jiného vlastníka (souseda) </a:t>
            </a:r>
            <a:r>
              <a:rPr b="1" i="1"/>
              <a:t>v míře nepřiměřené místním poměrům a podstatně omezují obvyklé užívání pozemku. </a:t>
            </a:r>
            <a:endParaRPr b="1" i="1"/>
          </a:p>
          <a:p>
            <a:pPr/>
            <a:r>
              <a:t>§ 1016 (2) Neučiní-li to vlastník v přiměřené době poté, co ho o to soused požádal, smí soused </a:t>
            </a:r>
            <a:r>
              <a:rPr b="1" i="1"/>
              <a:t>šetrným způsobem a ve vhodné roční době </a:t>
            </a:r>
            <a:r>
              <a:t>odstranit kořeny nebo větve stromu přesahující na jeho pozemek, působí-li mu to škodu nebo jiné </a:t>
            </a:r>
            <a:r>
              <a:rPr b="1" i="1"/>
              <a:t>obtíže převyšující zájem na nedotčeném zachování stromu.</a:t>
            </a:r>
            <a:endParaRPr b="1" i="1"/>
          </a:p>
          <a:p>
            <a:pPr/>
            <a:r>
              <a:t>§ 1017 (1) Má-li pro to vlastník pozemku </a:t>
            </a:r>
            <a:r>
              <a:rPr b="1" i="1"/>
              <a:t>rozumný důvod, může požadova</a:t>
            </a:r>
            <a:r>
              <a:t>t, aby se soused zdržel sázení stromů v těsné blízkosti společné hranice pozemků, a vysadil-li je nebo nechal-li je vzrůst, aby je odstranil. …pro stromy dorůstající obvykle výšky přesahující 3 m platí jako přípustná vzdálenost od společné hranice pozemků 3 m…</a:t>
            </a:r>
          </a:p>
          <a:p>
            <a:pPr/>
          </a:p>
          <a:p>
            <a:pPr/>
            <a:r>
              <a:t>§ 3029</a:t>
            </a:r>
          </a:p>
          <a:p>
            <a:pPr/>
            <a:r>
              <a:t>(2) Nestanoví-li tento zákon něco jiného, </a:t>
            </a:r>
            <a:r>
              <a:rPr b="1" i="1"/>
              <a:t>nejsou dotčena ustanovení právních předpisů z oboru práva veřejného</a:t>
            </a:r>
            <a:r>
              <a:t>, jakož i ustanovení jiných právních předpisů upravujících zvláštní soukromá práva.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circl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ersonální zdroje krajských správ silnic"/>
          <p:cNvSpPr txBox="1"/>
          <p:nvPr/>
        </p:nvSpPr>
        <p:spPr>
          <a:xfrm>
            <a:off x="1749107" y="202946"/>
            <a:ext cx="7541261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2400">
                <a:solidFill>
                  <a:srgbClr val="FFFFFF"/>
                </a:solidFill>
              </a:defRPr>
            </a:lvl1pPr>
          </a:lstStyle>
          <a:p>
            <a:pPr/>
            <a:r>
              <a:t>Personální zdroje krajských správ silnic</a:t>
            </a:r>
          </a:p>
        </p:txBody>
      </p:sp>
      <p:sp>
        <p:nvSpPr>
          <p:cNvPr id="41" name="Znalosti  a kompetence, průběžné vzdělávání…"/>
          <p:cNvSpPr txBox="1"/>
          <p:nvPr/>
        </p:nvSpPr>
        <p:spPr>
          <a:xfrm>
            <a:off x="1749107" y="817562"/>
            <a:ext cx="6404036" cy="1492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000"/>
            </a:pPr>
            <a:r>
              <a:t>Znalosti  a kompetence, průběžné vzdělávání</a:t>
            </a:r>
          </a:p>
          <a:p>
            <a:pPr>
              <a:defRPr b="1" sz="2000"/>
            </a:pPr>
          </a:p>
          <a:p>
            <a:pPr/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2" invalidUrl="" action="" tgtFrame="" tooltip="" history="1" highlightClick="0" endSnd="0"/>
              </a:rPr>
              <a:t>Český certifikovaný arborista silničář</a:t>
            </a:r>
          </a:p>
          <a:p>
            <a:pPr/>
          </a:p>
          <a:p>
            <a:pPr>
              <a:defRPr b="1" sz="2000"/>
            </a:pPr>
            <a:r>
              <a:t>Vytvoření odpovídající  pracovní pozice v organizaci</a:t>
            </a:r>
          </a:p>
        </p:txBody>
      </p:sp>
      <p:pic>
        <p:nvPicPr>
          <p:cNvPr id="42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15137" y="2382837"/>
            <a:ext cx="3316288" cy="367665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66925" y="2371725"/>
            <a:ext cx="3638550" cy="37179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circl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inanční  a další zdroje/bariéry"/>
          <p:cNvSpPr txBox="1"/>
          <p:nvPr/>
        </p:nvSpPr>
        <p:spPr>
          <a:xfrm>
            <a:off x="1749107" y="202946"/>
            <a:ext cx="7541261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2400">
                <a:solidFill>
                  <a:srgbClr val="FFFFFF"/>
                </a:solidFill>
              </a:defRPr>
            </a:lvl1pPr>
          </a:lstStyle>
          <a:p>
            <a:pPr/>
            <a:r>
              <a:t>Finanční  a další zdroje/bariéry</a:t>
            </a:r>
          </a:p>
        </p:txBody>
      </p:sp>
      <p:sp>
        <p:nvSpPr>
          <p:cNvPr id="46" name="Zdroje  a  možnosti krajských správ silnic…"/>
          <p:cNvSpPr txBox="1"/>
          <p:nvPr/>
        </p:nvSpPr>
        <p:spPr>
          <a:xfrm>
            <a:off x="1749107" y="981075"/>
            <a:ext cx="6304916" cy="5011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000"/>
            </a:pPr>
            <a:r>
              <a:t>Zdroje  a  možnosti krajských správ silnic </a:t>
            </a:r>
          </a:p>
          <a:p>
            <a:pPr/>
            <a:endParaRPr b="1" sz="2000"/>
          </a:p>
          <a:p>
            <a:pPr/>
            <a:r>
              <a:t>–  jen běžná údržba? </a:t>
            </a:r>
          </a:p>
          <a:p>
            <a:pPr/>
            <a:r>
              <a:t>-  vybavení a organizace práce  x šetrná údržba dřevin</a:t>
            </a:r>
          </a:p>
          <a:p>
            <a:pPr/>
            <a:r>
              <a:t>-  zajištění provozu na silnici x ochrana dřevin</a:t>
            </a:r>
          </a:p>
          <a:p>
            <a:pPr/>
            <a:r>
              <a:t> </a:t>
            </a:r>
          </a:p>
          <a:p>
            <a:pPr>
              <a:defRPr b="1" sz="2000"/>
            </a:pPr>
            <a:r>
              <a:t>Dotační zdroje</a:t>
            </a:r>
          </a:p>
          <a:p>
            <a:pPr>
              <a:defRPr b="1" sz="2000"/>
            </a:pPr>
          </a:p>
          <a:p>
            <a:pPr/>
            <a:r>
              <a:t>-  projektový fundraising?  nejsou lidi? </a:t>
            </a:r>
          </a:p>
          <a:p>
            <a:pPr/>
            <a:r>
              <a:t>- chybí dotace na dlouhodobou  péči o vzrostlé stromy</a:t>
            </a:r>
          </a:p>
          <a:p>
            <a:pPr>
              <a:buSzPct val="100000"/>
              <a:buChar char="-"/>
            </a:pPr>
            <a:r>
              <a:t>příklady  aktuálních dotačních titulů a co z nich lze realizovat</a:t>
            </a:r>
          </a:p>
          <a:p>
            <a:pPr>
              <a:buSzPct val="100000"/>
              <a:buChar char="-"/>
            </a:pPr>
          </a:p>
          <a:p>
            <a:pPr>
              <a:defRPr b="1" sz="2000"/>
            </a:pPr>
            <a:r>
              <a:t>Vládní  podpora/bariéry </a:t>
            </a:r>
          </a:p>
          <a:p>
            <a:pPr/>
            <a:r>
              <a:t>Národní akční plán adaptace na změnu klimatu </a:t>
            </a:r>
          </a:p>
          <a:p>
            <a:pPr/>
            <a:r>
              <a:t> - neplnění  úkolů stanovených pro jednotlivé resorty</a:t>
            </a:r>
          </a:p>
          <a:p>
            <a:pPr/>
            <a:r>
              <a:t>- efektivita komunikace  mezi resorty MŽP a MD a MZe</a:t>
            </a:r>
          </a:p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circl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Kam za příklady dobré praxe?"/>
          <p:cNvSpPr txBox="1"/>
          <p:nvPr/>
        </p:nvSpPr>
        <p:spPr>
          <a:xfrm>
            <a:off x="1749107" y="147458"/>
            <a:ext cx="7541261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Kam za příklady dobré praxe? </a:t>
            </a:r>
          </a:p>
        </p:txBody>
      </p:sp>
      <p:sp>
        <p:nvSpPr>
          <p:cNvPr id="49" name="Středočeský kraj (2022)…"/>
          <p:cNvSpPr txBox="1"/>
          <p:nvPr/>
        </p:nvSpPr>
        <p:spPr>
          <a:xfrm>
            <a:off x="1569719" y="981075"/>
            <a:ext cx="4948874" cy="4820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000"/>
            </a:pPr>
            <a:r>
              <a:t>Středočeský kraj (2022)</a:t>
            </a:r>
          </a:p>
          <a:p>
            <a:pPr/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2" invalidUrl="" action="" tgtFrame="" tooltip="" history="1" highlightClick="0" endSnd="0"/>
              </a:rPr>
              <a:t>PR silničního technika - dendrologa </a:t>
            </a:r>
            <a:r>
              <a:t> </a:t>
            </a:r>
          </a:p>
          <a:p>
            <a:pPr/>
            <a:r>
              <a:t> </a:t>
            </a:r>
          </a:p>
          <a:p>
            <a:pPr>
              <a:defRPr b="1" sz="2000"/>
            </a:pPr>
            <a:r>
              <a:t>Liberecký kraj   (2021)</a:t>
            </a:r>
          </a:p>
          <a:p>
            <a:pPr/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3" invalidUrl="" action="" tgtFrame="" tooltip="" history="1" highlightClick="0" endSnd="0"/>
              </a:rPr>
              <a:t>Geoportál  Stromy  a aleje </a:t>
            </a:r>
          </a:p>
          <a:p>
            <a:pPr/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3" invalidUrl="" action="" tgtFrame="" tooltip="" history="1" highlightClick="0" endSnd="0"/>
              </a:rPr>
              <a:t>v Libereckém kraji</a:t>
            </a:r>
          </a:p>
          <a:p>
            <a:pPr/>
          </a:p>
          <a:p>
            <a:pPr>
              <a:defRPr b="1" sz="2000"/>
            </a:pPr>
            <a:r>
              <a:t>Moravskoslezský kraj (2018 – 2021)</a:t>
            </a:r>
          </a:p>
          <a:p>
            <a:pPr/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4" invalidUrl="" action="" tgtFrame="" tooltip="" history="1" highlightClick="0" endSnd="0"/>
              </a:rPr>
              <a:t>Stromořadí Radkov – Dubová </a:t>
            </a:r>
          </a:p>
          <a:p>
            <a:pPr/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5" invalidUrl="" action="" tgtFrame="" tooltip="" history="1" highlightClick="0" endSnd="0"/>
              </a:rPr>
              <a:t>Spolupráce v Kopytově s hasiči a Arnikou</a:t>
            </a:r>
          </a:p>
          <a:p>
            <a:pPr/>
            <a:r>
              <a:t> </a:t>
            </a:r>
          </a:p>
          <a:p>
            <a:pPr>
              <a:defRPr b="1" sz="2000"/>
            </a:pPr>
            <a:r>
              <a:t>Jihomoravský kraj (2009  2020)</a:t>
            </a:r>
          </a:p>
          <a:p>
            <a:pPr/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6" invalidUrl="" action="" tgtFrame="" tooltip="" history="1" highlightClick="0" endSnd="0"/>
              </a:rPr>
              <a:t>postupná obnova aleje Sedlec – Mikulov </a:t>
            </a:r>
          </a:p>
          <a:p>
            <a:pPr>
              <a:defRPr b="1" sz="2000" u="sng"/>
            </a:pPr>
          </a:p>
          <a:p>
            <a:pPr>
              <a:defRPr b="1" i="1" sz="2000"/>
            </a:pPr>
            <a:r>
              <a:t>Německo</a:t>
            </a:r>
          </a:p>
          <a:p>
            <a:pPr>
              <a:defRPr i="1" sz="2000"/>
            </a:pP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7" invalidUrl="" action="" tgtFrame="" tooltip="" history="1" highlightClick="0" endSnd="0"/>
              </a:rPr>
              <a:t>Landesamt für Straßenbau und Verkehr</a:t>
            </a:r>
          </a:p>
        </p:txBody>
      </p:sp>
      <p:pic>
        <p:nvPicPr>
          <p:cNvPr id="50" name="https://arnika.org/media/k2/galleries/19084/19-06-10%20-%20Kopytov%20zalivka%20SDH2_Michal%20Mlynkec.JPG" descr="https://arnika.org/media/k2/galleries/19084/19-06-10%20-%20Kopytov%20zalivka%20SDH2_Michal%20Mlynkec.JPG"/>
          <p:cNvPicPr>
            <a:picLocks noChangeAspect="1"/>
          </p:cNvPicPr>
          <p:nvPr/>
        </p:nvPicPr>
        <p:blipFill>
          <a:blip r:embed="rId8">
            <a:extLst/>
          </a:blip>
          <a:srcRect l="4136" t="0" r="0" b="0"/>
          <a:stretch>
            <a:fillRect/>
          </a:stretch>
        </p:blipFill>
        <p:spPr>
          <a:xfrm>
            <a:off x="6173787" y="1773237"/>
            <a:ext cx="4494213" cy="31226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circl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Výchozí návrh">
  <a:themeElements>
    <a:clrScheme name="Výchozí návrh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Výchozí návrh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Výchozí návrh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Výchozí návrh">
  <a:themeElements>
    <a:clrScheme name="Výchozí návrh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Výchozí návrh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Výchozí návrh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