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9"/>
  </p:notesMasterIdLst>
  <p:sldIdLst>
    <p:sldId id="258" r:id="rId2"/>
    <p:sldId id="355" r:id="rId3"/>
    <p:sldId id="331" r:id="rId4"/>
    <p:sldId id="334" r:id="rId5"/>
    <p:sldId id="337" r:id="rId6"/>
    <p:sldId id="338" r:id="rId7"/>
    <p:sldId id="340" r:id="rId8"/>
    <p:sldId id="341" r:id="rId9"/>
    <p:sldId id="342" r:id="rId10"/>
    <p:sldId id="345" r:id="rId11"/>
    <p:sldId id="346" r:id="rId12"/>
    <p:sldId id="352" r:id="rId13"/>
    <p:sldId id="354" r:id="rId14"/>
    <p:sldId id="353" r:id="rId15"/>
    <p:sldId id="350" r:id="rId16"/>
    <p:sldId id="351" r:id="rId17"/>
    <p:sldId id="25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BF41"/>
    <a:srgbClr val="006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88" autoAdjust="0"/>
    <p:restoredTop sz="94701"/>
  </p:normalViewPr>
  <p:slideViewPr>
    <p:cSldViewPr snapToGrid="0" snapToObjects="1">
      <p:cViewPr varScale="1">
        <p:scale>
          <a:sx n="80" d="100"/>
          <a:sy n="80" d="100"/>
        </p:scale>
        <p:origin x="35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FAFCC-E980-4BD5-8C2D-0D377FBDEFEA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B8AE0-BEF4-4723-B7DB-69A64CD53C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97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83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293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503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22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94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71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73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2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52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56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73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0A260-4F65-DF4A-ACCF-4A98C018891B}" type="datetimeFigureOut">
              <a:rPr lang="cs-CZ" smtClean="0"/>
              <a:t>17.5.2024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FF608-B7AE-4442-A01A-943A1AD7B3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72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5F8EA60-1D40-D945-BDE3-8F3F6106B495}"/>
              </a:ext>
            </a:extLst>
          </p:cNvPr>
          <p:cNvSpPr txBox="1"/>
          <p:nvPr/>
        </p:nvSpPr>
        <p:spPr>
          <a:xfrm>
            <a:off x="1603899" y="1176897"/>
            <a:ext cx="8975324" cy="163121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cs-CZ" sz="36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Výsadba a péče o dřeviny kolem veřejné dopravní infrastruktury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544C04F-F656-7545-ACB7-AB4D9892CB7E}"/>
              </a:ext>
            </a:extLst>
          </p:cNvPr>
          <p:cNvSpPr txBox="1"/>
          <p:nvPr/>
        </p:nvSpPr>
        <p:spPr>
          <a:xfrm>
            <a:off x="3426279" y="3328995"/>
            <a:ext cx="5339443" cy="101566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cs-CZ" sz="2000" b="1" dirty="0">
                <a:solidFill>
                  <a:srgbClr val="84BF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Jaromír Kosejk</a:t>
            </a:r>
          </a:p>
          <a:p>
            <a:pPr algn="ctr"/>
            <a:r>
              <a:rPr lang="cs-CZ" sz="2000" dirty="0">
                <a:solidFill>
                  <a:srgbClr val="0060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Sekce ochrany přírody a krajiny,</a:t>
            </a:r>
          </a:p>
          <a:p>
            <a:pPr algn="ctr"/>
            <a:r>
              <a:rPr lang="cs-CZ" sz="2000" dirty="0">
                <a:solidFill>
                  <a:srgbClr val="0060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Odbor obecné ochrany přírody a krajiny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E6D87B1-70B0-DE49-8FE7-1D9CCDB2DF3F}"/>
              </a:ext>
            </a:extLst>
          </p:cNvPr>
          <p:cNvSpPr txBox="1"/>
          <p:nvPr/>
        </p:nvSpPr>
        <p:spPr>
          <a:xfrm>
            <a:off x="3200402" y="4494690"/>
            <a:ext cx="5762625" cy="76944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cs-CZ" sz="2200" dirty="0">
                <a:solidFill>
                  <a:srgbClr val="0060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Seminář Udržitelnost silniční</a:t>
            </a:r>
          </a:p>
          <a:p>
            <a:pPr algn="ctr"/>
            <a:r>
              <a:rPr lang="cs-CZ" sz="2200" dirty="0">
                <a:solidFill>
                  <a:srgbClr val="0060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doprovodné zeleně, Pardubice, 17. 5. 2024 </a:t>
            </a:r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A51E8B05-EF91-1143-8AA4-983037E4193E}"/>
              </a:ext>
            </a:extLst>
          </p:cNvPr>
          <p:cNvCxnSpPr>
            <a:cxnSpLocks/>
          </p:cNvCxnSpPr>
          <p:nvPr/>
        </p:nvCxnSpPr>
        <p:spPr>
          <a:xfrm>
            <a:off x="5551561" y="4419499"/>
            <a:ext cx="1080000" cy="0"/>
          </a:xfrm>
          <a:prstGeom prst="line">
            <a:avLst/>
          </a:prstGeom>
          <a:ln w="25400">
            <a:solidFill>
              <a:srgbClr val="84BF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bdélník 7">
            <a:extLst>
              <a:ext uri="{FF2B5EF4-FFF2-40B4-BE49-F238E27FC236}">
                <a16:creationId xmlns:a16="http://schemas.microsoft.com/office/drawing/2014/main" id="{231F6627-7280-8E47-9EAF-814EE4DB1F85}"/>
              </a:ext>
            </a:extLst>
          </p:cNvPr>
          <p:cNvSpPr/>
          <p:nvPr/>
        </p:nvSpPr>
        <p:spPr>
          <a:xfrm>
            <a:off x="4462381" y="6408000"/>
            <a:ext cx="326724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900" b="1" dirty="0">
                <a:solidFill>
                  <a:srgbClr val="84BF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Agentura ochrany přírody a krajiny ČR  </a:t>
            </a:r>
            <a:r>
              <a:rPr lang="cs-CZ" sz="900" dirty="0">
                <a:solidFill>
                  <a:srgbClr val="84BF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cs-CZ" sz="900" b="1" dirty="0">
                <a:solidFill>
                  <a:srgbClr val="84BF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www.nature.cz</a:t>
            </a:r>
          </a:p>
        </p:txBody>
      </p:sp>
    </p:spTree>
    <p:extLst>
      <p:ext uri="{BB962C8B-B14F-4D97-AF65-F5344CB8AC3E}">
        <p14:creationId xmlns:p14="http://schemas.microsoft.com/office/powerpoint/2010/main" val="1120005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421611" y="874673"/>
            <a:ext cx="9086849" cy="505305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361950" indent="-360363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/>
              <a:t>Zlepšení kvality konkrétní péče o přírodu a krajinu, při projektování, zadávání, provádění a přebírání prací</a:t>
            </a:r>
          </a:p>
          <a:p>
            <a:pPr marL="361950" indent="-360363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b="1" dirty="0">
                <a:solidFill>
                  <a:srgbClr val="D5A315"/>
                </a:solidFill>
              </a:rPr>
              <a:t>Závazné pro činnosti realizovaných </a:t>
            </a:r>
            <a:r>
              <a:rPr lang="cs-CZ" altLang="cs-CZ" sz="2000" dirty="0"/>
              <a:t>z </a:t>
            </a:r>
            <a:r>
              <a:rPr lang="cs-CZ" altLang="cs-CZ" sz="2000" b="1" dirty="0">
                <a:solidFill>
                  <a:srgbClr val="92D050"/>
                </a:solidFill>
              </a:rPr>
              <a:t>dotačních titulů administrovaných AOPK ČR v současnosti i v budoucnosti </a:t>
            </a:r>
            <a:r>
              <a:rPr lang="cs-CZ" altLang="cs-CZ" sz="2000" dirty="0"/>
              <a:t>(Program péče o krajinu – PPK, Národní plán obnovy – NPO, Operační program Životní prostředí – OP ŽP, Integrovaný regionální operační program, IROP, a další)</a:t>
            </a:r>
          </a:p>
          <a:p>
            <a:pPr marL="361950" indent="-360363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/>
              <a:t>Kontrola zadávaných prací - závaznost standardů díky jejich zakotvení ve smlouvě či obdobném dokumentu</a:t>
            </a:r>
          </a:p>
          <a:p>
            <a:pPr marL="361950" indent="-360363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/>
              <a:t>Lepší kontrola vynaložených finančních prostředků</a:t>
            </a:r>
          </a:p>
          <a:p>
            <a:pPr marL="361950" indent="-360363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/>
              <a:t>Podpůrný nástroj pro orgány ochrany přírody – využití </a:t>
            </a:r>
            <a:r>
              <a:rPr lang="cs-CZ" altLang="cs-CZ" sz="2000" dirty="0" smtClean="0"/>
              <a:t>ČIŽP, MŽP </a:t>
            </a:r>
            <a:r>
              <a:rPr lang="cs-CZ" altLang="cs-CZ" sz="2000" dirty="0"/>
              <a:t>při odvolacích řízeních, školami různých stupňů, soudy, dalšími institucemi (ŘSD, </a:t>
            </a:r>
            <a:r>
              <a:rPr lang="cs-CZ" altLang="cs-CZ" sz="2000" dirty="0" err="1"/>
              <a:t>SuS</a:t>
            </a:r>
            <a:r>
              <a:rPr lang="cs-CZ" altLang="cs-CZ" sz="2000" dirty="0"/>
              <a:t>, SŽ, energetické firmy, projektanti vodohospodářských staveb, a řadou dalších)</a:t>
            </a:r>
          </a:p>
          <a:p>
            <a:pPr marL="361950" indent="-360363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/>
              <a:t>Podklad pro další </a:t>
            </a:r>
            <a:r>
              <a:rPr lang="cs-CZ" altLang="cs-CZ" sz="2000" b="1" dirty="0">
                <a:solidFill>
                  <a:srgbClr val="D5A315"/>
                </a:solidFill>
              </a:rPr>
              <a:t>meto</a:t>
            </a:r>
            <a:r>
              <a:rPr lang="cs-CZ" altLang="cs-CZ" sz="2000" b="1" dirty="0">
                <a:solidFill>
                  <a:srgbClr val="D5A315"/>
                </a:solidFill>
              </a:rPr>
              <a:t>dické materiály </a:t>
            </a:r>
            <a:r>
              <a:rPr lang="cs-CZ" altLang="cs-CZ" sz="2000" dirty="0" smtClean="0"/>
              <a:t>(</a:t>
            </a:r>
            <a:r>
              <a:rPr lang="cs-CZ" altLang="cs-CZ" sz="2000" dirty="0"/>
              <a:t>např. metodické pokyny, doporučení                 MŽP, podrobné metodiky) – </a:t>
            </a:r>
            <a:r>
              <a:rPr lang="cs-CZ" altLang="cs-CZ" sz="2000" b="1" dirty="0">
                <a:solidFill>
                  <a:srgbClr val="92D050"/>
                </a:solidFill>
              </a:rPr>
              <a:t>v současné době </a:t>
            </a:r>
            <a:r>
              <a:rPr lang="cs-CZ" altLang="cs-CZ" sz="2000" b="1" dirty="0">
                <a:solidFill>
                  <a:srgbClr val="D5A315"/>
                </a:solidFill>
              </a:rPr>
              <a:t>nezaštiťuje </a:t>
            </a:r>
            <a:r>
              <a:rPr lang="cs-CZ" altLang="cs-CZ" sz="2000" b="1" dirty="0">
                <a:solidFill>
                  <a:srgbClr val="92D050"/>
                </a:solidFill>
              </a:rPr>
              <a:t>AOPK ČR, LDF MENDELU ani MŽP</a:t>
            </a:r>
          </a:p>
          <a:p>
            <a:pPr marL="361950" indent="-360363">
              <a:buNone/>
              <a:defRPr/>
            </a:pPr>
            <a:r>
              <a:rPr lang="cs-CZ" altLang="cs-CZ" sz="2000" dirty="0"/>
              <a:t> 	                 </a:t>
            </a:r>
            <a:r>
              <a:rPr lang="cs-CZ" altLang="cs-CZ" sz="2000" b="1" dirty="0">
                <a:solidFill>
                  <a:srgbClr val="D5A315"/>
                </a:solidFill>
              </a:rPr>
              <a:t>zvýšení kvality </a:t>
            </a:r>
            <a:r>
              <a:rPr lang="cs-CZ" altLang="cs-CZ" sz="2000" dirty="0"/>
              <a:t>prací a minimalizace negativních vlivů na přírodu a krajinu</a:t>
            </a:r>
          </a:p>
          <a:p>
            <a:pPr marL="361950" indent="-360363">
              <a:buNone/>
              <a:defRPr/>
            </a:pPr>
            <a:endParaRPr lang="cs-CZ" altLang="cs-CZ" sz="2000" dirty="0"/>
          </a:p>
        </p:txBody>
      </p:sp>
      <p:sp>
        <p:nvSpPr>
          <p:cNvPr id="24579" name="AutoShape 12"/>
          <p:cNvSpPr>
            <a:spLocks noChangeArrowheads="1"/>
          </p:cNvSpPr>
          <p:nvPr/>
        </p:nvSpPr>
        <p:spPr bwMode="auto">
          <a:xfrm>
            <a:off x="1917702" y="5764253"/>
            <a:ext cx="731839" cy="365125"/>
          </a:xfrm>
          <a:prstGeom prst="notchedRightArrow">
            <a:avLst>
              <a:gd name="adj1" fmla="val 50000"/>
              <a:gd name="adj2" fmla="val 5010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cs typeface="Arial" panose="020B0604020202020204" pitchFamily="34" charset="0"/>
            </a:endParaRP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2220037" y="292100"/>
            <a:ext cx="748999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VYUŽITÍ NÁRODNÍCH STANDARDŮ</a:t>
            </a:r>
          </a:p>
        </p:txBody>
      </p:sp>
    </p:spTree>
    <p:extLst>
      <p:ext uri="{BB962C8B-B14F-4D97-AF65-F5344CB8AC3E}">
        <p14:creationId xmlns:p14="http://schemas.microsoft.com/office/powerpoint/2010/main" val="3018761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943100" y="1074738"/>
            <a:ext cx="8353425" cy="51673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266700" indent="-26670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b="1" dirty="0">
                <a:solidFill>
                  <a:srgbClr val="D5A315"/>
                </a:solidFill>
              </a:rPr>
              <a:t>Národní standardy </a:t>
            </a:r>
            <a:r>
              <a:rPr lang="cs-CZ" sz="2000" dirty="0"/>
              <a:t>vytváří </a:t>
            </a:r>
            <a:r>
              <a:rPr lang="cs-CZ" sz="2000" b="1" dirty="0">
                <a:solidFill>
                  <a:srgbClr val="92D050"/>
                </a:solidFill>
              </a:rPr>
              <a:t>státní ochrana přírody </a:t>
            </a:r>
            <a:r>
              <a:rPr lang="cs-CZ" sz="2000" dirty="0"/>
              <a:t>ve spolupráci s </a:t>
            </a:r>
            <a:r>
              <a:rPr lang="cs-CZ" sz="2000" b="1" dirty="0">
                <a:solidFill>
                  <a:srgbClr val="92D050"/>
                </a:solidFill>
              </a:rPr>
              <a:t>akademickými pracovišti </a:t>
            </a:r>
            <a:r>
              <a:rPr lang="cs-CZ" sz="2000" dirty="0"/>
              <a:t>a škálou předních českých odborníků na danou oblast </a:t>
            </a:r>
          </a:p>
          <a:p>
            <a:pPr marL="266700" indent="-26670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dirty="0"/>
              <a:t>Národní standardy zaštiťuje státní odborná autorita ochrany přírody a krajiny</a:t>
            </a:r>
          </a:p>
          <a:p>
            <a:pPr marL="266700" indent="-26670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dirty="0"/>
              <a:t>Ucelená škála </a:t>
            </a:r>
            <a:r>
              <a:rPr lang="cs-CZ" sz="2000" b="1" dirty="0">
                <a:solidFill>
                  <a:srgbClr val="92D050"/>
                </a:solidFill>
              </a:rPr>
              <a:t>šesti řad </a:t>
            </a:r>
            <a:r>
              <a:rPr lang="cs-CZ" sz="2000" dirty="0"/>
              <a:t>národních standardů </a:t>
            </a:r>
          </a:p>
          <a:p>
            <a:pPr marL="266700" indent="-26670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b="1" dirty="0">
                <a:solidFill>
                  <a:srgbClr val="D5A315"/>
                </a:solidFill>
              </a:rPr>
              <a:t>Evropské arboristické standardy </a:t>
            </a:r>
            <a:r>
              <a:rPr lang="cs-CZ" sz="2000" b="1" dirty="0">
                <a:solidFill>
                  <a:srgbClr val="92D050"/>
                </a:solidFill>
              </a:rPr>
              <a:t>nejsou nadřazené ani závazné </a:t>
            </a:r>
            <a:r>
              <a:rPr lang="cs-CZ" sz="2000" dirty="0"/>
              <a:t>pro národní standardy, jedná se o samostatný </a:t>
            </a:r>
            <a:r>
              <a:rPr lang="cs-CZ" sz="2000" dirty="0"/>
              <a:t>s</a:t>
            </a:r>
            <a:r>
              <a:rPr lang="cs-CZ" sz="2000" dirty="0" smtClean="0"/>
              <a:t>oukromý projekt </a:t>
            </a:r>
            <a:r>
              <a:rPr lang="cs-CZ" sz="2000" b="1" dirty="0">
                <a:solidFill>
                  <a:srgbClr val="92D050"/>
                </a:solidFill>
              </a:rPr>
              <a:t>arboristických firem a NGO </a:t>
            </a:r>
            <a:r>
              <a:rPr lang="cs-CZ" sz="2000" dirty="0" smtClean="0"/>
              <a:t>na </a:t>
            </a:r>
            <a:r>
              <a:rPr lang="cs-CZ" sz="2000" dirty="0"/>
              <a:t>kterém se </a:t>
            </a:r>
            <a:r>
              <a:rPr lang="cs-CZ" sz="2000" b="1" dirty="0">
                <a:solidFill>
                  <a:srgbClr val="92D050"/>
                </a:solidFill>
              </a:rPr>
              <a:t>státní ochrana přírody ČR nepodílí</a:t>
            </a:r>
          </a:p>
          <a:p>
            <a:pPr marL="266700" indent="-26670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b="1" dirty="0">
                <a:solidFill>
                  <a:srgbClr val="D5A315"/>
                </a:solidFill>
              </a:rPr>
              <a:t>Národní standardy </a:t>
            </a:r>
            <a:r>
              <a:rPr lang="cs-CZ" sz="2000" dirty="0"/>
              <a:t>jsou zaměřeny přímo na podmínky České republiky, evropské na více zemí, proto </a:t>
            </a:r>
            <a:r>
              <a:rPr lang="cs-CZ" sz="2000" dirty="0"/>
              <a:t>podmínkám v ČR lépe odpovídají </a:t>
            </a:r>
            <a:r>
              <a:rPr lang="cs-CZ" sz="2000" b="1" dirty="0">
                <a:solidFill>
                  <a:srgbClr val="92D050"/>
                </a:solidFill>
              </a:rPr>
              <a:t>národní standardy 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dirty="0"/>
              <a:t>Národní a evropské standardy by </a:t>
            </a:r>
            <a:r>
              <a:rPr lang="cs-CZ" sz="2000" b="1" dirty="0">
                <a:solidFill>
                  <a:srgbClr val="92D050"/>
                </a:solidFill>
              </a:rPr>
              <a:t>neměly být z hlediska obsahu v rozporu 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sz="2000" dirty="0"/>
              <a:t>Z hlediska </a:t>
            </a:r>
            <a:r>
              <a:rPr lang="cs-CZ" sz="2000" b="1" dirty="0">
                <a:solidFill>
                  <a:srgbClr val="D5A315"/>
                </a:solidFill>
              </a:rPr>
              <a:t>struktury</a:t>
            </a:r>
            <a:r>
              <a:rPr lang="cs-CZ" sz="2000" b="1" dirty="0">
                <a:solidFill>
                  <a:schemeClr val="folHlink"/>
                </a:solidFill>
              </a:rPr>
              <a:t> </a:t>
            </a:r>
            <a:r>
              <a:rPr lang="cs-CZ" sz="2000" dirty="0"/>
              <a:t>a míry</a:t>
            </a:r>
            <a:r>
              <a:rPr lang="cs-CZ" sz="2000" b="1" dirty="0">
                <a:solidFill>
                  <a:srgbClr val="D5A315"/>
                </a:solidFill>
              </a:rPr>
              <a:t> podrobnosti </a:t>
            </a:r>
            <a:r>
              <a:rPr lang="cs-CZ" sz="2000" dirty="0"/>
              <a:t>se </a:t>
            </a:r>
            <a:r>
              <a:rPr lang="cs-CZ" sz="2000" b="1" dirty="0">
                <a:solidFill>
                  <a:srgbClr val="92D050"/>
                </a:solidFill>
              </a:rPr>
              <a:t>mohou lišit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114549" y="169159"/>
            <a:ext cx="786765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VZTAH EVROPSKÝCH A NÁRODNÍCH ARBORISTICKÝCH STANDARDŮ</a:t>
            </a:r>
            <a:endParaRPr lang="cs-CZ" altLang="cs-CZ" sz="3000" b="1" dirty="0">
              <a:solidFill>
                <a:srgbClr val="006047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186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2066925" y="1124497"/>
            <a:ext cx="8067675" cy="5302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/>
          <a:p>
            <a:pPr marL="1076325" indent="-1076325">
              <a:buNone/>
              <a:defRPr/>
            </a:pPr>
            <a:r>
              <a:rPr lang="cs-CZ" altLang="cs-CZ" b="1" dirty="0">
                <a:solidFill>
                  <a:srgbClr val="D5A315"/>
                </a:solidFill>
              </a:rPr>
              <a:t>ŘADA A: ARBORISTICKÉ STANDARDY – obvyklá náplň standardu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Titulní strana – zdroje, autorský kolektiv, oponentské pracoviště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Účel a náplň standardu (účel, širší souvislosti, kvalifikace, právní rámec)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Techniky, Technologie, postupy…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Přílohy (seznamy, tabulky, ilustrace…)</a:t>
            </a:r>
          </a:p>
          <a:p>
            <a:pPr>
              <a:buClr>
                <a:schemeClr val="folHlink"/>
              </a:buClr>
              <a:buFont typeface="Wingdings 3" pitchFamily="18" charset="2"/>
              <a:buChar char="Æ"/>
              <a:defRPr/>
            </a:pPr>
            <a:endParaRPr lang="cs-CZ" altLang="cs-CZ" sz="1100" dirty="0"/>
          </a:p>
          <a:p>
            <a:pPr marL="1885950" indent="-1885950">
              <a:buClr>
                <a:schemeClr val="folHlink"/>
              </a:buClr>
              <a:buNone/>
              <a:defRPr/>
            </a:pPr>
            <a:r>
              <a:rPr lang="cs-CZ" altLang="cs-CZ" b="1" dirty="0">
                <a:solidFill>
                  <a:srgbClr val="D5A315"/>
                </a:solidFill>
              </a:rPr>
              <a:t>SPPK A02 010: Péče o dřeviny kolem veřejné dopravní </a:t>
            </a:r>
            <a:r>
              <a:rPr lang="cs-CZ" altLang="cs-CZ" b="1" dirty="0" smtClean="0">
                <a:solidFill>
                  <a:srgbClr val="D5A315"/>
                </a:solidFill>
              </a:rPr>
              <a:t>infrastruktury</a:t>
            </a:r>
            <a:endParaRPr lang="cs-CZ" altLang="cs-CZ" sz="2400" b="1" dirty="0">
              <a:solidFill>
                <a:schemeClr val="folHlink"/>
              </a:solidFill>
            </a:endParaRP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Definuje rozsah a techniku zásahů do dřevin, realizovaných pro zajišťování bezpečného provozu na komunikacích všech tříd dle zákona č. 13/1997 Sb. v plat. znění a na železničních drahách dle zákona č. 266/1994 Sb. </a:t>
            </a:r>
            <a:r>
              <a:rPr lang="cs-CZ" altLang="cs-CZ" sz="2400" dirty="0" smtClean="0"/>
              <a:t>            v </a:t>
            </a:r>
            <a:r>
              <a:rPr lang="cs-CZ" altLang="cs-CZ" sz="2400" dirty="0"/>
              <a:t>plat. znění.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b="1" dirty="0">
                <a:solidFill>
                  <a:srgbClr val="92D050"/>
                </a:solidFill>
              </a:rPr>
              <a:t>Souvisí s dalšími standardy řady A</a:t>
            </a:r>
            <a:r>
              <a:rPr lang="cs-CZ" altLang="cs-CZ" sz="2400" dirty="0"/>
              <a:t>, zejména: Hodnocení stavu stromů, Výsadba stromů, Řez stromů, Výsadba a řez keřů a lián, Kácení stromů, Zakládání a výchova porostů stromů</a:t>
            </a:r>
          </a:p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Kvalifikace osob, právní rámec</a:t>
            </a:r>
          </a:p>
          <a:p>
            <a:pPr eaLnBrk="1" hangingPunct="1">
              <a:buClr>
                <a:schemeClr val="folHlink"/>
              </a:buClr>
              <a:buFont typeface="Wingdings 3" pitchFamily="18" charset="2"/>
              <a:buChar char="Æ"/>
              <a:defRPr/>
            </a:pPr>
            <a:endParaRPr lang="cs-CZ" altLang="cs-CZ" sz="2400" b="1" dirty="0">
              <a:solidFill>
                <a:srgbClr val="92D050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066925" y="86609"/>
            <a:ext cx="769758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PÉČE O DŘEVINY KOLEM VEŘEJNÉ </a:t>
            </a:r>
          </a:p>
          <a:p>
            <a:pPr algn="ctr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DOPRAVNÍ INFRASTRUKTURY </a:t>
            </a:r>
          </a:p>
        </p:txBody>
      </p:sp>
    </p:spTree>
    <p:extLst>
      <p:ext uri="{BB962C8B-B14F-4D97-AF65-F5344CB8AC3E}">
        <p14:creationId xmlns:p14="http://schemas.microsoft.com/office/powerpoint/2010/main" val="92004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839016" y="1111797"/>
            <a:ext cx="8153400" cy="48863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77500" lnSpcReduction="20000"/>
          </a:bodyPr>
          <a:lstStyle/>
          <a:p>
            <a:pPr marL="0" indent="0">
              <a:buClr>
                <a:schemeClr val="folHlink"/>
              </a:buClr>
              <a:buNone/>
              <a:defRPr/>
            </a:pPr>
            <a:r>
              <a:rPr lang="cs-CZ" altLang="cs-CZ" sz="3200" b="1" dirty="0">
                <a:solidFill>
                  <a:srgbClr val="D5A315"/>
                </a:solidFill>
              </a:rPr>
              <a:t>SPPK A02 010: Péče o dřeviny kolem veřejné dopravní infrastruktury</a:t>
            </a:r>
            <a:r>
              <a:rPr lang="cs-CZ" altLang="cs-CZ" sz="3200" b="1" dirty="0"/>
              <a:t> </a:t>
            </a:r>
            <a:r>
              <a:rPr lang="cs-CZ" altLang="cs-CZ" sz="3200" i="1" dirty="0" smtClean="0">
                <a:solidFill>
                  <a:srgbClr val="D5A315"/>
                </a:solidFill>
              </a:rPr>
              <a:t>- </a:t>
            </a:r>
            <a:r>
              <a:rPr lang="cs-CZ" altLang="cs-CZ" sz="3200" i="1" dirty="0">
                <a:solidFill>
                  <a:srgbClr val="D5A315"/>
                </a:solidFill>
              </a:rPr>
              <a:t>pokračování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600" b="1" dirty="0">
                <a:solidFill>
                  <a:srgbClr val="92D050"/>
                </a:solidFill>
              </a:rPr>
              <a:t>Evidence a kontroly</a:t>
            </a:r>
            <a:r>
              <a:rPr lang="cs-CZ" altLang="cs-CZ" sz="2600" b="1" dirty="0">
                <a:solidFill>
                  <a:srgbClr val="92D050"/>
                </a:solidFill>
              </a:rPr>
              <a:t>: </a:t>
            </a:r>
            <a:r>
              <a:rPr lang="cs-CZ" altLang="cs-CZ" sz="2400" dirty="0" smtClean="0"/>
              <a:t>ochranná </a:t>
            </a:r>
            <a:r>
              <a:rPr lang="cs-CZ" altLang="cs-CZ" sz="2400" dirty="0"/>
              <a:t>pásma, obvod dráhy, evidence porostů dřevin a stromů (zjednodušená a kompletní inventarizace, dendrologický průzkum), režim kontrol a aktualizací (typy prohlídek a jejich intervaly), významné defekty stromů.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600" b="1" dirty="0">
                <a:solidFill>
                  <a:srgbClr val="92D050"/>
                </a:solidFill>
              </a:rPr>
              <a:t>Výsadby a zakládání vegetačních prvků: </a:t>
            </a:r>
            <a:r>
              <a:rPr lang="cs-CZ" altLang="cs-CZ" sz="2400" dirty="0"/>
              <a:t>volba taxonu, výsadby keřů, stromů a stromových skupin (obecní zásady, specifika komunikaci, železničních drah, alternativní postupy výsadeb, apod.)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600" b="1" dirty="0">
                <a:solidFill>
                  <a:srgbClr val="92D050"/>
                </a:solidFill>
              </a:rPr>
              <a:t>Péče o vegetační prvky: </a:t>
            </a:r>
            <a:r>
              <a:rPr lang="cs-CZ" altLang="cs-CZ" sz="2400" dirty="0" smtClean="0"/>
              <a:t>péče </a:t>
            </a:r>
            <a:r>
              <a:rPr lang="cs-CZ" altLang="cs-CZ" sz="2400" dirty="0"/>
              <a:t>o keřové skupiny, solitérní stromy, porosty stromů, použití přípravků pro ochranu rostlin, o</a:t>
            </a:r>
            <a:r>
              <a:rPr lang="cs-CZ" sz="2400" dirty="0"/>
              <a:t>chrana dřevin proti zvěři, likvidace invazních druhů </a:t>
            </a:r>
            <a:r>
              <a:rPr lang="cs-CZ" sz="2400" dirty="0" smtClean="0"/>
              <a:t>rostlin</a:t>
            </a:r>
            <a:endParaRPr lang="cs-CZ" sz="2400" dirty="0"/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600" b="1" dirty="0">
                <a:solidFill>
                  <a:srgbClr val="92D050"/>
                </a:solidFill>
              </a:rPr>
              <a:t>Kácení dřevin: </a:t>
            </a:r>
            <a:r>
              <a:rPr lang="cs-CZ" sz="2400" dirty="0"/>
              <a:t>Kácení stromů kolem VDI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600" b="1" dirty="0">
                <a:solidFill>
                  <a:srgbClr val="92D050"/>
                </a:solidFill>
              </a:rPr>
              <a:t>Přílohy: </a:t>
            </a:r>
            <a:r>
              <a:rPr lang="cs-CZ" sz="2400" dirty="0"/>
              <a:t>Minimální vzdálenost výsadby stromů vedle komunikace</a:t>
            </a:r>
            <a:r>
              <a:rPr lang="cs-CZ" sz="2400" dirty="0" smtClean="0"/>
              <a:t>, </a:t>
            </a:r>
            <a:r>
              <a:rPr lang="pl-PL" sz="2400" dirty="0" smtClean="0"/>
              <a:t>Rozsah </a:t>
            </a:r>
            <a:r>
              <a:rPr lang="pl-PL" sz="2400" dirty="0"/>
              <a:t>kvalifikace osob pracujících na prvcích VDI</a:t>
            </a:r>
            <a:r>
              <a:rPr lang="pl-PL" sz="2400" dirty="0" smtClean="0"/>
              <a:t>, </a:t>
            </a:r>
            <a:r>
              <a:rPr lang="cs-CZ" sz="2400" dirty="0" smtClean="0"/>
              <a:t>Seznam </a:t>
            </a:r>
            <a:r>
              <a:rPr lang="cs-CZ" sz="2400" dirty="0"/>
              <a:t>dřevin doporučených k výsadbě podél silničních komunikací, </a:t>
            </a:r>
            <a:r>
              <a:rPr lang="cs-CZ" sz="2400" dirty="0"/>
              <a:t>Druhy a odrůdy ovocných dřevin pro výsadby k silnicím II. a III. třídy </a:t>
            </a:r>
            <a:r>
              <a:rPr lang="cs-CZ" sz="2400" dirty="0" smtClean="0"/>
              <a:t>a místním </a:t>
            </a:r>
            <a:r>
              <a:rPr lang="cs-CZ" sz="2400" dirty="0"/>
              <a:t>a účelovým </a:t>
            </a:r>
            <a:r>
              <a:rPr lang="cs-CZ" sz="2400" dirty="0" smtClean="0"/>
              <a:t>komunikacím, </a:t>
            </a:r>
            <a:r>
              <a:rPr lang="cs-CZ" sz="2400" dirty="0"/>
              <a:t>Seznam </a:t>
            </a:r>
            <a:r>
              <a:rPr lang="cs-CZ" sz="2400" dirty="0"/>
              <a:t>zpracovávaných standardů péče o přírodu a krajinu (arboristické standardy)</a:t>
            </a:r>
            <a:endParaRPr lang="cs-CZ" altLang="cs-CZ" sz="2400" dirty="0"/>
          </a:p>
          <a:p>
            <a:pPr eaLnBrk="1" hangingPunct="1">
              <a:buClr>
                <a:schemeClr val="folHlink"/>
              </a:buClr>
              <a:buFont typeface="Wingdings 3" pitchFamily="18" charset="2"/>
              <a:buChar char="Æ"/>
              <a:defRPr/>
            </a:pPr>
            <a:endParaRPr lang="cs-CZ" altLang="cs-CZ" sz="2400" b="1" dirty="0">
              <a:solidFill>
                <a:srgbClr val="92D050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066925" y="86609"/>
            <a:ext cx="769758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PÉČE O DŘEVINY KOLEM VEŘEJNÉ </a:t>
            </a:r>
          </a:p>
          <a:p>
            <a:pPr algn="ctr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DOPRAVNÍ INFRASTRUKTURY </a:t>
            </a:r>
          </a:p>
        </p:txBody>
      </p:sp>
    </p:spTree>
    <p:extLst>
      <p:ext uri="{BB962C8B-B14F-4D97-AF65-F5344CB8AC3E}">
        <p14:creationId xmlns:p14="http://schemas.microsoft.com/office/powerpoint/2010/main" val="172380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796153" y="803275"/>
            <a:ext cx="8239125" cy="5302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b="1" dirty="0">
                <a:solidFill>
                  <a:srgbClr val="D5A315"/>
                </a:solidFill>
              </a:rPr>
              <a:t>Zahájena aktualizace standardu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 smtClean="0"/>
              <a:t>AOPK ČR ve spolupráci s LFF </a:t>
            </a:r>
            <a:r>
              <a:rPr lang="cs-CZ" altLang="cs-CZ" sz="2400" dirty="0" smtClean="0"/>
              <a:t>MNDELU má </a:t>
            </a:r>
            <a:r>
              <a:rPr lang="cs-CZ" altLang="cs-CZ" sz="2400" dirty="0" smtClean="0"/>
              <a:t>řadu vlastních podnětů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 smtClean="0"/>
              <a:t>Obeslány partnerské organizace s žádostí o zaslání dalších podnětů k zahájení aktualizace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 smtClean="0"/>
              <a:t>Partnerské subjekty: MŽP, MD, CDV, FLD ČZU, ŘSD, SŽ, SÚS PK, SZKT, ZSÚZ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/>
              <a:t>Dlouhodobá </a:t>
            </a:r>
            <a:r>
              <a:rPr lang="cs-CZ" altLang="cs-CZ" sz="2400" dirty="0" err="1"/>
              <a:t>příkladmá</a:t>
            </a:r>
            <a:r>
              <a:rPr lang="cs-CZ" altLang="cs-CZ" sz="2400" dirty="0"/>
              <a:t> </a:t>
            </a:r>
            <a:r>
              <a:rPr lang="cs-CZ" altLang="cs-CZ" sz="2400" b="1" dirty="0">
                <a:solidFill>
                  <a:srgbClr val="92D050"/>
                </a:solidFill>
              </a:rPr>
              <a:t>spolupráce s ŘSD a SÚS </a:t>
            </a:r>
            <a:r>
              <a:rPr lang="cs-CZ" altLang="cs-CZ" sz="2400" b="1" dirty="0">
                <a:solidFill>
                  <a:srgbClr val="92D050"/>
                </a:solidFill>
              </a:rPr>
              <a:t>PK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 smtClean="0"/>
              <a:t>Intenzivní vstřícná jednání se SŽ ohledně přípravy vysokorychlostních tratí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 smtClean="0"/>
              <a:t>Aktualizace celého standardu (výsadby, druhy, souvislosti, invazní dřeviny, apod.)</a:t>
            </a:r>
          </a:p>
          <a:p>
            <a:pPr marL="361950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400" dirty="0" smtClean="0"/>
              <a:t>Vydání aktualizované verze do konce roku 2024</a:t>
            </a:r>
          </a:p>
          <a:p>
            <a:pPr>
              <a:buClr>
                <a:schemeClr val="folHlink"/>
              </a:buClr>
              <a:buFont typeface="Wingdings 3" pitchFamily="18" charset="2"/>
              <a:buChar char="Æ"/>
              <a:defRPr/>
            </a:pPr>
            <a:endParaRPr lang="cs-CZ" altLang="cs-CZ" sz="2400" dirty="0"/>
          </a:p>
          <a:p>
            <a:pPr marL="0" indent="0">
              <a:buClr>
                <a:schemeClr val="folHlink"/>
              </a:buClr>
              <a:buNone/>
              <a:defRPr/>
            </a:pPr>
            <a:endParaRPr lang="cs-CZ" altLang="cs-CZ" sz="2400" dirty="0"/>
          </a:p>
          <a:p>
            <a:pPr>
              <a:buNone/>
              <a:defRPr/>
            </a:pPr>
            <a:endParaRPr lang="cs-CZ" altLang="cs-CZ" sz="2400" b="1" dirty="0">
              <a:solidFill>
                <a:srgbClr val="92D050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066925" y="86609"/>
            <a:ext cx="769758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3000" b="1" dirty="0" smtClean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AKTUALIZACE STANDARDU VDI </a:t>
            </a:r>
            <a:endParaRPr lang="cs-CZ" altLang="cs-CZ" sz="3000" b="1" dirty="0">
              <a:solidFill>
                <a:srgbClr val="006047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058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771650" y="1022350"/>
            <a:ext cx="6038850" cy="47402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marL="447675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dirty="0" smtClean="0"/>
              <a:t>V </a:t>
            </a:r>
            <a:r>
              <a:rPr lang="cs-CZ" dirty="0"/>
              <a:t>týmu </a:t>
            </a:r>
            <a:r>
              <a:rPr lang="cs-CZ" dirty="0" smtClean="0"/>
              <a:t>TP 99 (vysazování silniční vegetace) </a:t>
            </a:r>
            <a:r>
              <a:rPr lang="cs-CZ" dirty="0"/>
              <a:t>byli členové autorského kolektivu standardu k VDI </a:t>
            </a:r>
            <a:r>
              <a:rPr lang="cs-CZ" dirty="0" smtClean="0"/>
              <a:t>a </a:t>
            </a:r>
            <a:r>
              <a:rPr lang="cs-CZ" dirty="0"/>
              <a:t>další </a:t>
            </a:r>
            <a:r>
              <a:rPr lang="cs-CZ" dirty="0" smtClean="0"/>
              <a:t>odborníci</a:t>
            </a:r>
          </a:p>
          <a:p>
            <a:pPr marL="447675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dirty="0" smtClean="0"/>
              <a:t>Vysoká kvalita textů</a:t>
            </a:r>
          </a:p>
          <a:p>
            <a:pPr marL="447675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dirty="0"/>
              <a:t>P</a:t>
            </a:r>
            <a:r>
              <a:rPr lang="cs-CZ" dirty="0" smtClean="0"/>
              <a:t>lný </a:t>
            </a:r>
            <a:r>
              <a:rPr lang="cs-CZ" b="1" dirty="0">
                <a:solidFill>
                  <a:srgbClr val="92D050"/>
                </a:solidFill>
              </a:rPr>
              <a:t>soulad se standardy </a:t>
            </a:r>
            <a:r>
              <a:rPr lang="cs-CZ" b="1" dirty="0">
                <a:solidFill>
                  <a:srgbClr val="92D050"/>
                </a:solidFill>
              </a:rPr>
              <a:t>AOPK ČR        </a:t>
            </a:r>
            <a:r>
              <a:rPr lang="cs-CZ" dirty="0" smtClean="0"/>
              <a:t>a </a:t>
            </a:r>
            <a:r>
              <a:rPr lang="cs-CZ" dirty="0" smtClean="0"/>
              <a:t>TP v daných oblastech ze standardů </a:t>
            </a:r>
            <a:r>
              <a:rPr lang="cs-CZ" dirty="0"/>
              <a:t>vychází</a:t>
            </a:r>
          </a:p>
          <a:p>
            <a:pPr marL="447675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dirty="0" smtClean="0"/>
              <a:t>Standy jsou uvedeny jako norma</a:t>
            </a:r>
          </a:p>
          <a:p>
            <a:pPr marL="447675" indent="-36195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dirty="0" smtClean="0"/>
              <a:t>AOPK ČR nevidí žádné rezervy ve finálním textu</a:t>
            </a:r>
          </a:p>
          <a:p>
            <a:pPr>
              <a:buClr>
                <a:schemeClr val="folHlink"/>
              </a:buClr>
              <a:buFont typeface="Wingdings 3" pitchFamily="18" charset="2"/>
              <a:buChar char="Æ"/>
              <a:defRPr/>
            </a:pPr>
            <a:endParaRPr lang="cs-CZ" dirty="0" smtClean="0"/>
          </a:p>
          <a:p>
            <a:pPr eaLnBrk="1" hangingPunct="1">
              <a:buClr>
                <a:schemeClr val="folHlink"/>
              </a:buClr>
              <a:buFont typeface="Wingdings 3" pitchFamily="18" charset="2"/>
              <a:buChar char="Æ"/>
              <a:defRPr/>
            </a:pPr>
            <a:endParaRPr lang="cs-CZ" altLang="cs-CZ" sz="2400" b="1" dirty="0">
              <a:solidFill>
                <a:srgbClr val="92D050"/>
              </a:solidFill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427495" y="86609"/>
            <a:ext cx="733701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000" b="1" dirty="0" smtClean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AKTUALIZACE TP 99</a:t>
            </a:r>
            <a:endParaRPr lang="cs-CZ" altLang="cs-CZ" sz="3000" b="1" dirty="0">
              <a:solidFill>
                <a:srgbClr val="006047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5" name="Picture 7" descr="4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024" y="1266825"/>
            <a:ext cx="2714731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bdélník 6"/>
          <p:cNvSpPr/>
          <p:nvPr/>
        </p:nvSpPr>
        <p:spPr>
          <a:xfrm>
            <a:off x="8260086" y="4605339"/>
            <a:ext cx="20345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51"/>
              </a:spcAft>
            </a:pP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Kresba: Pavel Štěrba, AOPK ČR</a:t>
            </a:r>
          </a:p>
        </p:txBody>
      </p:sp>
    </p:spTree>
    <p:extLst>
      <p:ext uri="{BB962C8B-B14F-4D97-AF65-F5344CB8AC3E}">
        <p14:creationId xmlns:p14="http://schemas.microsoft.com/office/powerpoint/2010/main" val="3605604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247774" y="714375"/>
            <a:ext cx="6380166" cy="503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42913" indent="-442913" defTabSz="360363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57275" indent="-342900" defTabSz="360363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79563" indent="-342900" defTabSz="360363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01850" indent="-342900" defTabSz="360363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4138" indent="-342900" defTabSz="360363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13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385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957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29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dirty="0" smtClean="0">
                <a:latin typeface="+mn-lt"/>
              </a:rPr>
              <a:t>Snaha nalézat </a:t>
            </a:r>
            <a:r>
              <a:rPr lang="cs-CZ" altLang="cs-CZ" sz="2200" b="1" dirty="0" smtClean="0">
                <a:solidFill>
                  <a:srgbClr val="D5A315"/>
                </a:solidFill>
                <a:latin typeface="+mn-lt"/>
              </a:rPr>
              <a:t>vhodná řešení </a:t>
            </a:r>
            <a:r>
              <a:rPr lang="cs-CZ" altLang="cs-CZ" sz="2200" dirty="0" smtClean="0">
                <a:latin typeface="+mn-lt"/>
              </a:rPr>
              <a:t>např. při realizaci konkrétních záměrů v krajině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b="1" dirty="0" smtClean="0">
                <a:solidFill>
                  <a:srgbClr val="D5A315"/>
                </a:solidFill>
                <a:latin typeface="+mn-lt"/>
              </a:rPr>
              <a:t>Smluvní spolupráce </a:t>
            </a:r>
            <a:r>
              <a:rPr lang="cs-CZ" altLang="cs-CZ" sz="2200" dirty="0" smtClean="0">
                <a:latin typeface="+mn-lt"/>
              </a:rPr>
              <a:t>např.  s  Fakultou životního prostředí České zemědělské univerzity, s Lesnickou a dřevařskou fakultou a Zahradnickou fakultou Mendelovy univerzity, Národním památkovým ústavem, Společností pro zahradní a krajinářskou tvorbu, ad.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b="1" dirty="0" smtClean="0">
                <a:solidFill>
                  <a:srgbClr val="D5A315"/>
                </a:solidFill>
                <a:latin typeface="+mn-lt"/>
              </a:rPr>
              <a:t>Připomínkování </a:t>
            </a:r>
            <a:r>
              <a:rPr lang="cs-CZ" altLang="cs-CZ" sz="2200" dirty="0" smtClean="0">
                <a:latin typeface="+mn-lt"/>
              </a:rPr>
              <a:t>průnikových                                          metodických materiálů (v současné                                           době např. problematiky dřevin rostoucích mimo les či standardů péče o přírodu a krajinu), vzájemné proškolování pracovníků 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b="1" dirty="0" smtClean="0">
                <a:solidFill>
                  <a:srgbClr val="92D050"/>
                </a:solidFill>
                <a:latin typeface="+mn-lt"/>
              </a:rPr>
              <a:t>Další rozšiřování spolupráce </a:t>
            </a:r>
            <a:endParaRPr lang="cs-CZ" altLang="cs-CZ" sz="2200" b="1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531938" y="90528"/>
            <a:ext cx="913606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SPOLUPRÁCE</a:t>
            </a:r>
          </a:p>
        </p:txBody>
      </p:sp>
      <p:pic>
        <p:nvPicPr>
          <p:cNvPr id="4" name="Picture 4" descr="2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615" y="1235648"/>
            <a:ext cx="3468685" cy="344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7627940" y="4759169"/>
            <a:ext cx="20345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51"/>
              </a:spcAft>
            </a:pP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Kresba: Pavel Štěrba, AOPK ČR</a:t>
            </a:r>
          </a:p>
        </p:txBody>
      </p:sp>
    </p:spTree>
    <p:extLst>
      <p:ext uri="{BB962C8B-B14F-4D97-AF65-F5344CB8AC3E}">
        <p14:creationId xmlns:p14="http://schemas.microsoft.com/office/powerpoint/2010/main" val="768798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objekt, hodiny, podepsat, červená&#10;&#10;Popis byl vytvořen automaticky">
            <a:extLst>
              <a:ext uri="{FF2B5EF4-FFF2-40B4-BE49-F238E27FC236}">
                <a16:creationId xmlns:a16="http://schemas.microsoft.com/office/drawing/2014/main" id="{C90CCDB6-AA76-E948-9BF6-ED5DFCE204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3699" y="1736568"/>
            <a:ext cx="7351699" cy="990309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349976" y="3870860"/>
            <a:ext cx="35054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solidFill>
                  <a:srgbClr val="0060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jaromir.kosejk@nature.cz</a:t>
            </a:r>
          </a:p>
        </p:txBody>
      </p:sp>
      <p:sp>
        <p:nvSpPr>
          <p:cNvPr id="6" name="Obdélník 5"/>
          <p:cNvSpPr/>
          <p:nvPr/>
        </p:nvSpPr>
        <p:spPr>
          <a:xfrm>
            <a:off x="1685925" y="3907968"/>
            <a:ext cx="42536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rgbClr val="0060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VRACÍME ŽIVOT DO KRAJINY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86237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>
            <a:extLst>
              <a:ext uri="{FF2B5EF4-FFF2-40B4-BE49-F238E27FC236}">
                <a16:creationId xmlns:a16="http://schemas.microsoft.com/office/drawing/2014/main" id="{CD777BBB-D88C-C14C-BFBD-B8145B8A6B1D}"/>
              </a:ext>
            </a:extLst>
          </p:cNvPr>
          <p:cNvGrpSpPr/>
          <p:nvPr/>
        </p:nvGrpSpPr>
        <p:grpSpPr>
          <a:xfrm>
            <a:off x="2424543" y="602572"/>
            <a:ext cx="7217228" cy="3200074"/>
            <a:chOff x="963385" y="602570"/>
            <a:chExt cx="7217228" cy="3200073"/>
          </a:xfrm>
        </p:grpSpPr>
        <p:sp>
          <p:nvSpPr>
            <p:cNvPr id="2" name="TextovéPole 1">
              <a:extLst>
                <a:ext uri="{FF2B5EF4-FFF2-40B4-BE49-F238E27FC236}">
                  <a16:creationId xmlns:a16="http://schemas.microsoft.com/office/drawing/2014/main" id="{25F8EA60-1D40-D945-BDE3-8F3F6106B495}"/>
                </a:ext>
              </a:extLst>
            </p:cNvPr>
            <p:cNvSpPr txBox="1"/>
            <p:nvPr/>
          </p:nvSpPr>
          <p:spPr>
            <a:xfrm>
              <a:off x="963385" y="602570"/>
              <a:ext cx="7217228" cy="669414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>
                <a:lnSpc>
                  <a:spcPts val="4500"/>
                </a:lnSpc>
              </a:pPr>
              <a:r>
                <a:rPr lang="cs-CZ" sz="3000" b="1" dirty="0">
                  <a:solidFill>
                    <a:srgbClr val="006047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OBSAH PRESENTACE</a:t>
              </a:r>
            </a:p>
          </p:txBody>
        </p:sp>
        <p:sp>
          <p:nvSpPr>
            <p:cNvPr id="5" name="TextovéPole 4">
              <a:extLst>
                <a:ext uri="{FF2B5EF4-FFF2-40B4-BE49-F238E27FC236}">
                  <a16:creationId xmlns:a16="http://schemas.microsoft.com/office/drawing/2014/main" id="{D544C04F-F656-7545-ACB7-AB4D9892CB7E}"/>
                </a:ext>
              </a:extLst>
            </p:cNvPr>
            <p:cNvSpPr txBox="1"/>
            <p:nvPr/>
          </p:nvSpPr>
          <p:spPr>
            <a:xfrm>
              <a:off x="963898" y="1340431"/>
              <a:ext cx="5299719" cy="2462212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pPr marL="361950" lvl="0" indent="-361950">
                <a:spcBef>
                  <a:spcPct val="20000"/>
                </a:spcBef>
                <a:buClr>
                  <a:schemeClr val="accent4"/>
                </a:buClr>
                <a:buFont typeface="Wingdings 3" pitchFamily="18" charset="2"/>
                <a:buChar char="Æ"/>
                <a:defRPr/>
              </a:pPr>
              <a:r>
                <a:rPr lang="cs-CZ" altLang="cs-CZ" sz="2200" dirty="0" smtClean="0">
                  <a:solidFill>
                    <a:prstClr val="black"/>
                  </a:solidFill>
                </a:rPr>
                <a:t>Agenda AOPK ČR</a:t>
              </a:r>
            </a:p>
            <a:p>
              <a:pPr marL="361950" lvl="0" indent="-361950">
                <a:spcBef>
                  <a:spcPct val="20000"/>
                </a:spcBef>
                <a:buClr>
                  <a:schemeClr val="accent4"/>
                </a:buClr>
                <a:buFont typeface="Wingdings 3" pitchFamily="18" charset="2"/>
                <a:buChar char="Æ"/>
                <a:defRPr/>
              </a:pPr>
              <a:r>
                <a:rPr lang="cs-CZ" altLang="cs-CZ" sz="2200" dirty="0" smtClean="0">
                  <a:solidFill>
                    <a:prstClr val="black"/>
                  </a:solidFill>
                </a:rPr>
                <a:t>Odborná </a:t>
              </a:r>
              <a:r>
                <a:rPr lang="cs-CZ" altLang="cs-CZ" sz="2200" dirty="0">
                  <a:solidFill>
                    <a:prstClr val="black"/>
                  </a:solidFill>
                </a:rPr>
                <a:t>stanoviska a znalecké </a:t>
              </a:r>
              <a:r>
                <a:rPr lang="cs-CZ" altLang="cs-CZ" sz="2200" dirty="0" smtClean="0">
                  <a:solidFill>
                    <a:prstClr val="black"/>
                  </a:solidFill>
                </a:rPr>
                <a:t>posudky </a:t>
              </a:r>
            </a:p>
            <a:p>
              <a:pPr marL="361950" indent="-361950">
                <a:spcBef>
                  <a:spcPct val="20000"/>
                </a:spcBef>
                <a:buClr>
                  <a:schemeClr val="accent4"/>
                </a:buClr>
                <a:buFont typeface="Wingdings 3" pitchFamily="18" charset="2"/>
                <a:buChar char="Æ"/>
                <a:defRPr/>
              </a:pPr>
              <a:r>
                <a:rPr lang="cs-CZ" altLang="cs-CZ" sz="2200" dirty="0" smtClean="0">
                  <a:solidFill>
                    <a:prstClr val="black"/>
                  </a:solidFill>
                </a:rPr>
                <a:t>Standardy </a:t>
              </a:r>
              <a:r>
                <a:rPr lang="cs-CZ" altLang="cs-CZ" sz="2200" dirty="0">
                  <a:solidFill>
                    <a:prstClr val="black"/>
                  </a:solidFill>
                </a:rPr>
                <a:t>péče o přírodu a </a:t>
              </a:r>
              <a:r>
                <a:rPr lang="cs-CZ" altLang="cs-CZ" sz="2200" dirty="0">
                  <a:solidFill>
                    <a:prstClr val="black"/>
                  </a:solidFill>
                </a:rPr>
                <a:t>krajinu</a:t>
              </a:r>
            </a:p>
            <a:p>
              <a:pPr marL="361950" indent="-361950">
                <a:spcBef>
                  <a:spcPct val="20000"/>
                </a:spcBef>
                <a:buClr>
                  <a:schemeClr val="accent4"/>
                </a:buClr>
                <a:buFont typeface="Wingdings 3" pitchFamily="18" charset="2"/>
                <a:buChar char="Æ"/>
                <a:defRPr/>
              </a:pPr>
              <a:r>
                <a:rPr lang="cs-CZ" altLang="cs-CZ" sz="2200" dirty="0" smtClean="0">
                  <a:solidFill>
                    <a:prstClr val="black"/>
                  </a:solidFill>
                </a:rPr>
                <a:t>Standard </a:t>
              </a:r>
              <a:r>
                <a:rPr lang="cs-CZ" altLang="cs-CZ" sz="2200" dirty="0">
                  <a:solidFill>
                    <a:prstClr val="black"/>
                  </a:solidFill>
                </a:rPr>
                <a:t>VDI a jeho aktualizace</a:t>
              </a:r>
            </a:p>
            <a:p>
              <a:pPr marL="361950" indent="-361950">
                <a:spcBef>
                  <a:spcPct val="20000"/>
                </a:spcBef>
                <a:buClr>
                  <a:schemeClr val="accent4"/>
                </a:buClr>
                <a:buFont typeface="Wingdings 3" pitchFamily="18" charset="2"/>
                <a:buChar char="Æ"/>
                <a:defRPr/>
              </a:pPr>
              <a:r>
                <a:rPr lang="cs-CZ" altLang="cs-CZ" sz="2200" dirty="0" smtClean="0">
                  <a:solidFill>
                    <a:prstClr val="black"/>
                  </a:solidFill>
                </a:rPr>
                <a:t>Aktualizace </a:t>
              </a:r>
              <a:r>
                <a:rPr lang="cs-CZ" altLang="cs-CZ" sz="2200" dirty="0">
                  <a:solidFill>
                    <a:prstClr val="black"/>
                  </a:solidFill>
                </a:rPr>
                <a:t>TP 99</a:t>
              </a:r>
              <a:endParaRPr lang="cs-CZ" altLang="cs-CZ" sz="2200" dirty="0">
                <a:solidFill>
                  <a:prstClr val="black"/>
                </a:solidFill>
              </a:endParaRPr>
            </a:p>
            <a:p>
              <a:pPr marL="361950" indent="-361950">
                <a:spcBef>
                  <a:spcPct val="20000"/>
                </a:spcBef>
                <a:buClr>
                  <a:schemeClr val="accent4"/>
                </a:buClr>
                <a:buFont typeface="Wingdings 3" pitchFamily="18" charset="2"/>
                <a:buChar char="Æ"/>
                <a:defRPr/>
              </a:pPr>
              <a:r>
                <a:rPr lang="cs-CZ" altLang="cs-CZ" sz="2200" dirty="0" smtClean="0">
                  <a:solidFill>
                    <a:prstClr val="black"/>
                  </a:solidFill>
                </a:rPr>
                <a:t>Spol</a:t>
              </a:r>
              <a:r>
                <a:rPr lang="cs-CZ" altLang="cs-CZ" sz="2200" dirty="0" smtClean="0"/>
                <a:t>upráce</a:t>
              </a:r>
              <a:endParaRPr lang="cs-CZ" altLang="cs-CZ" sz="2200" dirty="0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2953634" y="3757151"/>
            <a:ext cx="2738439" cy="2335213"/>
            <a:chOff x="647700" y="3937000"/>
            <a:chExt cx="2738438" cy="2335213"/>
          </a:xfrm>
        </p:grpSpPr>
        <p:sp>
          <p:nvSpPr>
            <p:cNvPr id="12" name="Puzzle4"/>
            <p:cNvSpPr>
              <a:spLocks noChangeAspect="1" noEditPoints="1" noChangeArrowheads="1"/>
            </p:cNvSpPr>
            <p:nvPr/>
          </p:nvSpPr>
          <p:spPr bwMode="auto">
            <a:xfrm>
              <a:off x="922338" y="4941888"/>
              <a:ext cx="811212" cy="133032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2147483646 w 21600"/>
                <a:gd name="T11" fmla="*/ 2147483646 h 21600"/>
                <a:gd name="T12" fmla="*/ 2147483646 w 21600"/>
                <a:gd name="T13" fmla="*/ 2147483646 h 21600"/>
                <a:gd name="T14" fmla="*/ 2147483646 w 21600"/>
                <a:gd name="T15" fmla="*/ 214748364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76 w 21600"/>
                <a:gd name="T25" fmla="*/ 5664 h 21600"/>
                <a:gd name="T26" fmla="*/ 20203 w 21600"/>
                <a:gd name="T27" fmla="*/ 1598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9EB56B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Puzzle2"/>
            <p:cNvSpPr>
              <a:spLocks noChangeAspect="1" noEditPoints="1" noChangeArrowheads="1"/>
            </p:cNvSpPr>
            <p:nvPr/>
          </p:nvSpPr>
          <p:spPr bwMode="auto">
            <a:xfrm>
              <a:off x="1403350" y="4941888"/>
              <a:ext cx="1344613" cy="1039812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2147483646 w 21600"/>
                <a:gd name="T11" fmla="*/ 2147483646 h 21600"/>
                <a:gd name="T12" fmla="*/ 2147483646 w 21600"/>
                <a:gd name="T13" fmla="*/ 2147483646 h 21600"/>
                <a:gd name="T14" fmla="*/ 2147483646 w 21600"/>
                <a:gd name="T15" fmla="*/ 214748364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5388 w 21600"/>
                <a:gd name="T25" fmla="*/ 6742 h 21600"/>
                <a:gd name="T26" fmla="*/ 16177 w 21600"/>
                <a:gd name="T27" fmla="*/ 2044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DDD24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Puzzle1"/>
            <p:cNvSpPr>
              <a:spLocks noChangeAspect="1" noEditPoints="1" noChangeArrowheads="1"/>
            </p:cNvSpPr>
            <p:nvPr/>
          </p:nvSpPr>
          <p:spPr bwMode="auto">
            <a:xfrm>
              <a:off x="647700" y="4506913"/>
              <a:ext cx="1360488" cy="79375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2147483646 w 21600"/>
                <a:gd name="T11" fmla="*/ 2147483646 h 21600"/>
                <a:gd name="T12" fmla="*/ 2147483646 w 21600"/>
                <a:gd name="T13" fmla="*/ 2147483646 h 21600"/>
                <a:gd name="T14" fmla="*/ 2147483646 w 21600"/>
                <a:gd name="T15" fmla="*/ 214748364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6086 w 21600"/>
                <a:gd name="T25" fmla="*/ 2569 h 21600"/>
                <a:gd name="T26" fmla="*/ 16132 w 21600"/>
                <a:gd name="T27" fmla="*/ 19552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D1960E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Puzzle3"/>
            <p:cNvSpPr>
              <a:spLocks noChangeAspect="1" noEditPoints="1" noChangeArrowheads="1"/>
            </p:cNvSpPr>
            <p:nvPr/>
          </p:nvSpPr>
          <p:spPr bwMode="auto">
            <a:xfrm rot="2540836">
              <a:off x="2543175" y="3937000"/>
              <a:ext cx="842963" cy="1143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2147483646 w 21600"/>
                <a:gd name="T11" fmla="*/ 2147483646 h 21600"/>
                <a:gd name="T12" fmla="*/ 2147483646 w 21600"/>
                <a:gd name="T13" fmla="*/ 2147483646 h 21600"/>
                <a:gd name="T14" fmla="*/ 2147483646 w 21600"/>
                <a:gd name="T15" fmla="*/ 214748364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273 w 21600"/>
                <a:gd name="T25" fmla="*/ 7719 h 21600"/>
                <a:gd name="T26" fmla="*/ 19149 w 21600"/>
                <a:gd name="T27" fmla="*/ 202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0066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2086833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911351" y="937381"/>
            <a:ext cx="8369300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0363" indent="-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82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200" b="1" dirty="0">
                <a:solidFill>
                  <a:srgbClr val="D5A315"/>
                </a:solidFill>
                <a:latin typeface="+mn-lt"/>
              </a:rPr>
              <a:t>Agentura ochrany přírody a krajiny České republiky (AOPK ČR) mj.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dirty="0" smtClean="0">
                <a:latin typeface="+mn-lt"/>
              </a:rPr>
              <a:t>Organizační složka státu zřízená od 1. 1. 2015 zákonem č. 114/1992 Sb., o ochraně přírody  a krajiny v platném znění (ZOPK) s územní působností v celé České republice se sídlem v Praze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b="1" dirty="0">
                <a:solidFill>
                  <a:srgbClr val="92D050"/>
                </a:solidFill>
                <a:latin typeface="+mn-lt"/>
              </a:rPr>
              <a:t>Vykonává státní správu </a:t>
            </a:r>
            <a:r>
              <a:rPr lang="cs-CZ" altLang="cs-CZ" sz="2200" dirty="0" smtClean="0">
                <a:latin typeface="+mn-lt"/>
              </a:rPr>
              <a:t>a pečuje o </a:t>
            </a:r>
            <a:r>
              <a:rPr lang="cs-CZ" altLang="cs-CZ" sz="2200" b="1" dirty="0">
                <a:solidFill>
                  <a:srgbClr val="92D050"/>
                </a:solidFill>
                <a:latin typeface="+mn-lt"/>
              </a:rPr>
              <a:t>25 chráněných krajinných oblastí a stovky maloplošných zvláště chráněných území </a:t>
            </a:r>
            <a:r>
              <a:rPr lang="cs-CZ" altLang="cs-CZ" sz="2200" dirty="0" smtClean="0">
                <a:latin typeface="+mn-lt"/>
              </a:rPr>
              <a:t>v kategoriích NPR, NPP a jejich ochranných pásem; PR a PP (na území CHKO) a jejich OP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dirty="0" smtClean="0">
                <a:latin typeface="+mn-lt"/>
              </a:rPr>
              <a:t>Vykonává </a:t>
            </a:r>
            <a:r>
              <a:rPr lang="cs-CZ" altLang="cs-CZ" sz="2200" b="1" dirty="0">
                <a:solidFill>
                  <a:srgbClr val="92D050"/>
                </a:solidFill>
                <a:latin typeface="+mn-lt"/>
              </a:rPr>
              <a:t>odbornou, osvětovou, vzdělávací, výchovnou </a:t>
            </a:r>
            <a:r>
              <a:rPr lang="cs-CZ" altLang="cs-CZ" sz="2200" b="1" dirty="0" smtClean="0">
                <a:solidFill>
                  <a:srgbClr val="92D050"/>
                </a:solidFill>
                <a:latin typeface="+mn-lt"/>
              </a:rPr>
              <a:t>                          a </a:t>
            </a:r>
            <a:r>
              <a:rPr lang="cs-CZ" altLang="cs-CZ" sz="2200" b="1" dirty="0">
                <a:solidFill>
                  <a:srgbClr val="92D050"/>
                </a:solidFill>
                <a:latin typeface="+mn-lt"/>
              </a:rPr>
              <a:t>informační činnost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dirty="0">
                <a:latin typeface="+mn-lt"/>
              </a:rPr>
              <a:t>Zajišťuje administraci dotačních programů včetně kontroly </a:t>
            </a:r>
            <a:r>
              <a:rPr lang="cs-CZ" altLang="cs-CZ" sz="2200" dirty="0" smtClean="0">
                <a:latin typeface="+mn-lt"/>
              </a:rPr>
              <a:t>                    a monitoringu </a:t>
            </a:r>
            <a:r>
              <a:rPr lang="cs-CZ" altLang="cs-CZ" sz="2200" dirty="0">
                <a:latin typeface="+mn-lt"/>
              </a:rPr>
              <a:t>a vybraných evropských fondů  (OP ŽP) 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dirty="0">
                <a:latin typeface="+mn-lt"/>
              </a:rPr>
              <a:t>Zajišťuje odbornou podporu výkonu státní </a:t>
            </a:r>
            <a:r>
              <a:rPr lang="cs-CZ" altLang="cs-CZ" sz="2200" dirty="0" smtClean="0">
                <a:latin typeface="+mn-lt"/>
              </a:rPr>
              <a:t>správy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566990" y="269896"/>
            <a:ext cx="677703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AOPK ČR</a:t>
            </a:r>
          </a:p>
        </p:txBody>
      </p:sp>
    </p:spTree>
    <p:extLst>
      <p:ext uri="{BB962C8B-B14F-4D97-AF65-F5344CB8AC3E}">
        <p14:creationId xmlns:p14="http://schemas.microsoft.com/office/powerpoint/2010/main" val="3564908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985169" y="939762"/>
            <a:ext cx="7991475" cy="583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2913" indent="-442913" defTabSz="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57275" indent="-342900" defTabSz="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79563" indent="-342900" defTabSz="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01850" indent="-342900" defTabSz="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24138" indent="-342900" defTabSz="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0813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385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9957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52938" indent="-342900" defTabSz="360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000" dirty="0">
                <a:latin typeface="+mn-lt"/>
              </a:rPr>
              <a:t>AOPK ČR vydává z kapacitních důvodů </a:t>
            </a:r>
            <a:r>
              <a:rPr lang="cs-CZ" altLang="cs-CZ" sz="2000" b="1" dirty="0">
                <a:solidFill>
                  <a:srgbClr val="D5A315"/>
                </a:solidFill>
                <a:latin typeface="+mn-lt"/>
              </a:rPr>
              <a:t>odborná </a:t>
            </a:r>
            <a:r>
              <a:rPr lang="cs-CZ" altLang="cs-CZ" sz="2000" dirty="0">
                <a:latin typeface="+mn-lt"/>
              </a:rPr>
              <a:t>v </a:t>
            </a:r>
            <a:r>
              <a:rPr lang="cs-CZ" altLang="cs-CZ" sz="2000" b="1" dirty="0">
                <a:solidFill>
                  <a:srgbClr val="92D050"/>
                </a:solidFill>
                <a:latin typeface="+mn-lt"/>
              </a:rPr>
              <a:t>mnohem menší míře</a:t>
            </a:r>
            <a:r>
              <a:rPr lang="cs-CZ" altLang="cs-CZ" sz="2000" dirty="0">
                <a:latin typeface="+mn-lt"/>
              </a:rPr>
              <a:t>, než v minulosti., např. v těchto tématech ochrany dřevin: </a:t>
            </a:r>
          </a:p>
          <a:p>
            <a:pPr marL="990575" lvl="1" indent="-276218" defTabSz="538149">
              <a:buClr>
                <a:srgbClr val="84BF41"/>
              </a:buClr>
              <a:buFont typeface="Wingdings" pitchFamily="2" charset="2"/>
              <a:buChar char="§"/>
              <a:defRPr/>
            </a:pPr>
            <a:r>
              <a:rPr lang="cs-CZ" altLang="cs-CZ" dirty="0">
                <a:latin typeface="+mn-lt"/>
              </a:rPr>
              <a:t>Posouzení funkčního a estetického významu, zdravotního stavu, vitality a perspektivy dřevin, včetně vlivu nedovoleného zásahu do dřevin</a:t>
            </a:r>
          </a:p>
          <a:p>
            <a:pPr marL="990575" lvl="1" indent="-276218" defTabSz="538149">
              <a:buClr>
                <a:srgbClr val="84BF41"/>
              </a:buClr>
              <a:buFont typeface="Wingdings" pitchFamily="2" charset="2"/>
              <a:buChar char="§"/>
              <a:defRPr/>
            </a:pPr>
            <a:r>
              <a:rPr lang="cs-CZ" altLang="cs-CZ" dirty="0">
                <a:latin typeface="+mn-lt"/>
              </a:rPr>
              <a:t>posouzení ekologické hodnoty dřevin </a:t>
            </a:r>
          </a:p>
          <a:p>
            <a:pPr marL="990575" lvl="1" indent="-276218" defTabSz="538149">
              <a:buClr>
                <a:srgbClr val="84BF41"/>
              </a:buClr>
              <a:buFont typeface="Wingdings" pitchFamily="2" charset="2"/>
              <a:buChar char="§"/>
              <a:defRPr/>
            </a:pPr>
            <a:r>
              <a:rPr lang="cs-CZ" altLang="cs-CZ" dirty="0">
                <a:latin typeface="+mn-lt"/>
              </a:rPr>
              <a:t>posouzení dřeviny z hlediska bezpečnostního, navržení vhodného zásahu do dřeviny v případě, že to její stav bude vyžadovat</a:t>
            </a:r>
          </a:p>
          <a:p>
            <a:pPr marL="990575" lvl="1" indent="-276218" defTabSz="538149">
              <a:buClr>
                <a:srgbClr val="84BF41"/>
              </a:buClr>
              <a:buFont typeface="Wingdings" pitchFamily="2" charset="2"/>
              <a:buChar char="§"/>
              <a:defRPr/>
            </a:pPr>
            <a:r>
              <a:rPr lang="cs-CZ" altLang="cs-CZ" dirty="0">
                <a:latin typeface="+mn-lt"/>
              </a:rPr>
              <a:t>posouzení návrhu na vyhlášení či ošetření památných stromů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000" dirty="0">
                <a:latin typeface="+mn-lt"/>
              </a:rPr>
              <a:t>Výrazné </a:t>
            </a:r>
            <a:r>
              <a:rPr lang="cs-CZ" altLang="cs-CZ" sz="2000" b="1" dirty="0">
                <a:solidFill>
                  <a:srgbClr val="D5A315"/>
                </a:solidFill>
                <a:latin typeface="+mn-lt"/>
              </a:rPr>
              <a:t>omezení kapacity AOPK ČR </a:t>
            </a:r>
            <a:r>
              <a:rPr lang="cs-CZ" altLang="cs-CZ" sz="2000" dirty="0">
                <a:latin typeface="+mn-lt"/>
              </a:rPr>
              <a:t>z důvodu </a:t>
            </a:r>
            <a:r>
              <a:rPr lang="cs-CZ" altLang="cs-CZ" sz="2000" dirty="0" err="1">
                <a:latin typeface="+mn-lt"/>
              </a:rPr>
              <a:t>prioritizace</a:t>
            </a:r>
            <a:r>
              <a:rPr lang="cs-CZ" altLang="cs-CZ" sz="2000" dirty="0">
                <a:latin typeface="+mn-lt"/>
              </a:rPr>
              <a:t> zákonných povinností vyplývajícího z nedostatku lidských zdrojů</a:t>
            </a:r>
          </a:p>
          <a:p>
            <a:pPr eaLnBrk="1" hangingPunct="1"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000" dirty="0">
                <a:latin typeface="+mn-lt"/>
              </a:rPr>
              <a:t>V rámci </a:t>
            </a:r>
            <a:r>
              <a:rPr lang="cs-CZ" altLang="cs-CZ" sz="2000" b="1" dirty="0">
                <a:solidFill>
                  <a:srgbClr val="D5A315"/>
                </a:solidFill>
                <a:latin typeface="+mn-lt"/>
              </a:rPr>
              <a:t>odborné podpory výkonu státní správy </a:t>
            </a:r>
            <a:r>
              <a:rPr lang="cs-CZ" altLang="cs-CZ" sz="2000" dirty="0">
                <a:latin typeface="+mn-lt"/>
              </a:rPr>
              <a:t>pro orgány státní správy (krajské úřady, MŽP, ČIŽP, apod.) vypracovává AOPK ČR</a:t>
            </a:r>
            <a:r>
              <a:rPr lang="cs-CZ" altLang="cs-CZ" sz="2000" b="1" dirty="0">
                <a:solidFill>
                  <a:srgbClr val="D5A315"/>
                </a:solidFill>
                <a:latin typeface="+mn-lt"/>
              </a:rPr>
              <a:t> zdarma </a:t>
            </a:r>
            <a:r>
              <a:rPr lang="cs-CZ" altLang="cs-CZ" sz="2000" dirty="0">
                <a:latin typeface="+mn-lt"/>
              </a:rPr>
              <a:t>odborná stanoviska (jinak jsou zpoplatněna) </a:t>
            </a:r>
          </a:p>
          <a:p>
            <a:pPr>
              <a:spcBef>
                <a:spcPct val="20000"/>
              </a:spcBef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000" dirty="0">
                <a:latin typeface="+mn-lt"/>
              </a:rPr>
              <a:t>AOPK ČR vypracovává </a:t>
            </a:r>
            <a:r>
              <a:rPr lang="cs-CZ" altLang="cs-CZ" sz="2000" b="1" dirty="0">
                <a:solidFill>
                  <a:srgbClr val="D5A315"/>
                </a:solidFill>
                <a:latin typeface="+mn-lt"/>
              </a:rPr>
              <a:t>znalecké posudky </a:t>
            </a:r>
            <a:r>
              <a:rPr lang="cs-CZ" altLang="cs-CZ" sz="2000" dirty="0">
                <a:latin typeface="+mn-lt"/>
              </a:rPr>
              <a:t>zejména pro orgány státní správy na základě usnesení OOP podle § 56 správního řádu. Jde zejména o výjimečné, velmi závažné a odůvodněné případy. Za zpracování ZP účtuje </a:t>
            </a:r>
            <a:r>
              <a:rPr lang="cs-CZ" altLang="cs-CZ" sz="2000" dirty="0" smtClean="0">
                <a:latin typeface="+mn-lt"/>
              </a:rPr>
              <a:t>Agentura. </a:t>
            </a:r>
            <a:endParaRPr lang="cs-CZ" altLang="cs-CZ" sz="2000" dirty="0">
              <a:latin typeface="+mn-lt"/>
            </a:endParaRP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Font typeface="Wingdings 3" panose="05040102010807070707" pitchFamily="18" charset="2"/>
              <a:buChar char="Æ"/>
              <a:defRPr/>
            </a:pPr>
            <a:endParaRPr lang="cs-CZ" altLang="cs-CZ" sz="2000" b="1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924052" y="271464"/>
            <a:ext cx="81137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PODPORA VÝKONU STÁTNÍ SPRÁVY</a:t>
            </a:r>
          </a:p>
        </p:txBody>
      </p:sp>
    </p:spTree>
    <p:extLst>
      <p:ext uri="{BB962C8B-B14F-4D97-AF65-F5344CB8AC3E}">
        <p14:creationId xmlns:p14="http://schemas.microsoft.com/office/powerpoint/2010/main" val="1959410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936752" y="1047751"/>
            <a:ext cx="6426198" cy="4305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altLang="cs-CZ" b="1" dirty="0" smtClean="0">
                <a:solidFill>
                  <a:srgbClr val="D5A315"/>
                </a:solidFill>
              </a:rPr>
              <a:t>PROČ VZNIKLY STANDARDY?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altLang="cs-CZ" sz="1200" b="1" dirty="0">
              <a:solidFill>
                <a:srgbClr val="D5A315"/>
              </a:solidFill>
            </a:endParaRPr>
          </a:p>
          <a:p>
            <a:pPr marL="361950" indent="-276225" eaLnBrk="1" hangingPunct="1">
              <a:lnSpc>
                <a:spcPct val="80000"/>
              </a:lnSpc>
              <a:buClr>
                <a:schemeClr val="accent4"/>
              </a:buClr>
              <a:buFont typeface="Wingdings 3" panose="05040102010807070707" pitchFamily="18" charset="2"/>
              <a:buChar char="Æ"/>
            </a:pPr>
            <a:r>
              <a:rPr lang="cs-CZ" altLang="cs-CZ" sz="2400" dirty="0"/>
              <a:t>Absence kvalitních </a:t>
            </a:r>
            <a:r>
              <a:rPr lang="cs-CZ" altLang="cs-CZ" sz="2400" dirty="0" smtClean="0"/>
              <a:t>norem</a:t>
            </a:r>
          </a:p>
          <a:p>
            <a:pPr marL="361950" indent="-276225" eaLnBrk="1" hangingPunct="1">
              <a:lnSpc>
                <a:spcPct val="80000"/>
              </a:lnSpc>
              <a:buClr>
                <a:schemeClr val="accent4"/>
              </a:buClr>
              <a:buFont typeface="Wingdings 3" panose="05040102010807070707" pitchFamily="18" charset="2"/>
              <a:buChar char="Æ"/>
            </a:pPr>
            <a:r>
              <a:rPr lang="cs-CZ" altLang="cs-CZ" sz="2400" dirty="0" smtClean="0"/>
              <a:t>Nedostatečně </a:t>
            </a:r>
            <a:r>
              <a:rPr lang="cs-CZ" altLang="cs-CZ" sz="2400" dirty="0"/>
              <a:t>efektivní čerpání </a:t>
            </a:r>
            <a:r>
              <a:rPr lang="cs-CZ" altLang="cs-CZ" sz="2400" dirty="0" smtClean="0"/>
              <a:t>finančních </a:t>
            </a:r>
            <a:r>
              <a:rPr lang="cs-CZ" altLang="cs-CZ" sz="2400" dirty="0"/>
              <a:t>prostředků </a:t>
            </a:r>
            <a:r>
              <a:rPr lang="cs-CZ" altLang="cs-CZ" sz="2400" dirty="0" smtClean="0"/>
              <a:t>z </a:t>
            </a:r>
            <a:r>
              <a:rPr lang="cs-CZ" altLang="cs-CZ" sz="2400" dirty="0"/>
              <a:t>krajinotvorných programů </a:t>
            </a:r>
            <a:endParaRPr lang="cs-CZ" altLang="cs-CZ" sz="2400" dirty="0" smtClean="0"/>
          </a:p>
          <a:p>
            <a:pPr marL="361950" indent="-276225" eaLnBrk="1" hangingPunct="1">
              <a:lnSpc>
                <a:spcPct val="80000"/>
              </a:lnSpc>
              <a:buClr>
                <a:schemeClr val="accent4"/>
              </a:buClr>
              <a:buFont typeface="Wingdings 3" panose="05040102010807070707" pitchFamily="18" charset="2"/>
              <a:buChar char="Æ"/>
            </a:pPr>
            <a:r>
              <a:rPr lang="cs-CZ" altLang="cs-CZ" sz="2400" dirty="0"/>
              <a:t>Nedostatečné sjednocení pojmů pro </a:t>
            </a:r>
            <a:r>
              <a:rPr lang="cs-CZ" altLang="cs-CZ" sz="2400" dirty="0" smtClean="0"/>
              <a:t>významnou </a:t>
            </a:r>
            <a:r>
              <a:rPr lang="cs-CZ" altLang="cs-CZ" sz="2400" dirty="0"/>
              <a:t>část podporovaných </a:t>
            </a:r>
            <a:r>
              <a:rPr lang="cs-CZ" altLang="cs-CZ" sz="2400" dirty="0" smtClean="0"/>
              <a:t>činností</a:t>
            </a:r>
            <a:endParaRPr lang="cs-CZ" altLang="cs-CZ" sz="2400" dirty="0"/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  <a:buFont typeface="Wingdings 3" panose="05040102010807070707" pitchFamily="18" charset="2"/>
              <a:buNone/>
            </a:pPr>
            <a:endParaRPr lang="cs-CZ" altLang="cs-CZ" sz="2400" dirty="0"/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  <a:buFont typeface="Wingdings 3" panose="05040102010807070707" pitchFamily="18" charset="2"/>
              <a:buNone/>
            </a:pPr>
            <a:r>
              <a:rPr lang="cs-CZ" altLang="cs-CZ" sz="2400" dirty="0"/>
              <a:t>		   Nedostatečná komunikace 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  <a:buFont typeface="Wingdings 3" panose="05040102010807070707" pitchFamily="18" charset="2"/>
              <a:buNone/>
            </a:pPr>
            <a:r>
              <a:rPr lang="cs-CZ" altLang="cs-CZ" sz="2400" dirty="0"/>
              <a:t>		   mezi zainteresovanými 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  <a:buFont typeface="Wingdings 3" panose="05040102010807070707" pitchFamily="18" charset="2"/>
              <a:buNone/>
            </a:pPr>
            <a:r>
              <a:rPr lang="cs-CZ" altLang="cs-CZ" sz="2400" dirty="0"/>
              <a:t>	          	   subjekty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362075" y="124838"/>
            <a:ext cx="92487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STANDARDY PÉČE O PŘÍRODU A KRAJINU</a:t>
            </a:r>
          </a:p>
        </p:txBody>
      </p:sp>
      <p:pic>
        <p:nvPicPr>
          <p:cNvPr id="123909" name="Picture 5" descr="3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993" y="1369726"/>
            <a:ext cx="3212307" cy="363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12"/>
          <p:cNvSpPr>
            <a:spLocks noChangeArrowheads="1"/>
          </p:cNvSpPr>
          <p:nvPr/>
        </p:nvSpPr>
        <p:spPr bwMode="auto">
          <a:xfrm>
            <a:off x="2098675" y="4508503"/>
            <a:ext cx="731839" cy="363537"/>
          </a:xfrm>
          <a:prstGeom prst="notchedRightArrow">
            <a:avLst>
              <a:gd name="adj1" fmla="val 50000"/>
              <a:gd name="adj2" fmla="val 5032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cs typeface="Arial" panose="020B0604020202020204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855745" y="5005389"/>
            <a:ext cx="20345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51"/>
              </a:spcAft>
            </a:pP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Kresba: Pavel Štěrba, AOPK ČR</a:t>
            </a:r>
          </a:p>
        </p:txBody>
      </p:sp>
    </p:spTree>
    <p:extLst>
      <p:ext uri="{BB962C8B-B14F-4D97-AF65-F5344CB8AC3E}">
        <p14:creationId xmlns:p14="http://schemas.microsoft.com/office/powerpoint/2010/main" val="2919996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666874" y="1159906"/>
            <a:ext cx="6953251" cy="476464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195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b="1" dirty="0">
                <a:solidFill>
                  <a:srgbClr val="92D050"/>
                </a:solidFill>
              </a:rPr>
              <a:t>Doporučením</a:t>
            </a:r>
            <a:r>
              <a:rPr lang="cs-CZ" altLang="cs-CZ" sz="2200" dirty="0"/>
              <a:t> stanovujícím </a:t>
            </a:r>
            <a:r>
              <a:rPr lang="cs-CZ" altLang="cs-CZ" sz="2200" b="1" dirty="0">
                <a:solidFill>
                  <a:srgbClr val="D5A315"/>
                </a:solidFill>
              </a:rPr>
              <a:t>parametry výstupů </a:t>
            </a:r>
            <a:r>
              <a:rPr lang="cs-CZ" altLang="cs-CZ" sz="2200" b="1" dirty="0" smtClean="0">
                <a:solidFill>
                  <a:srgbClr val="D5A315"/>
                </a:solidFill>
              </a:rPr>
              <a:t>                     </a:t>
            </a:r>
            <a:r>
              <a:rPr lang="cs-CZ" altLang="cs-CZ" sz="2200" dirty="0" smtClean="0"/>
              <a:t>a </a:t>
            </a:r>
            <a:r>
              <a:rPr lang="cs-CZ" altLang="cs-CZ" sz="2200" dirty="0"/>
              <a:t>technický </a:t>
            </a:r>
            <a:r>
              <a:rPr lang="cs-CZ" altLang="cs-CZ" sz="2200" b="1" dirty="0">
                <a:solidFill>
                  <a:srgbClr val="D5A315"/>
                </a:solidFill>
              </a:rPr>
              <a:t>popis postupů </a:t>
            </a:r>
            <a:r>
              <a:rPr lang="cs-CZ" altLang="cs-CZ" sz="2200" dirty="0"/>
              <a:t>jednotlivých činností běžně realizovaných v oblasti péče o přírodu a krajinu včetně vlastností použitých materiálů, výrobků a definice pojmů </a:t>
            </a:r>
          </a:p>
          <a:p>
            <a:pPr marL="36195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dirty="0"/>
              <a:t>Postupně pokrývají jednotlivé oblasti péče o přírodu </a:t>
            </a:r>
            <a:r>
              <a:rPr lang="cs-CZ" altLang="cs-CZ" sz="2200" dirty="0" smtClean="0"/>
              <a:t>            a </a:t>
            </a:r>
            <a:r>
              <a:rPr lang="cs-CZ" altLang="cs-CZ" sz="2200" dirty="0"/>
              <a:t>krajinu  </a:t>
            </a:r>
          </a:p>
          <a:p>
            <a:pPr marL="36195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dirty="0"/>
              <a:t>Představují oborovou dohodu </a:t>
            </a:r>
          </a:p>
          <a:p>
            <a:pPr marL="36195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dirty="0"/>
              <a:t>Vycházejí z příkladů </a:t>
            </a:r>
            <a:r>
              <a:rPr lang="cs-CZ" altLang="cs-CZ" sz="2200" b="1" dirty="0">
                <a:solidFill>
                  <a:srgbClr val="D5A315"/>
                </a:solidFill>
              </a:rPr>
              <a:t>dobré praxe </a:t>
            </a:r>
            <a:r>
              <a:rPr lang="cs-CZ" altLang="cs-CZ" sz="2200" dirty="0"/>
              <a:t>v daném oboru </a:t>
            </a:r>
          </a:p>
          <a:p>
            <a:pPr marL="36195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dirty="0"/>
              <a:t>Nejsou právním dokumentem, ani podrobnou metodikou, nevykládají legislativu</a:t>
            </a:r>
          </a:p>
          <a:p>
            <a:pPr marL="36195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dirty="0"/>
              <a:t>Používání standardů lze zakotvit do smluv </a:t>
            </a:r>
          </a:p>
          <a:p>
            <a:pPr marL="361950" indent="-266700">
              <a:buClr>
                <a:schemeClr val="accent4"/>
              </a:buClr>
              <a:buFont typeface="Wingdings 3" pitchFamily="18" charset="2"/>
              <a:buChar char="Æ"/>
              <a:tabLst>
                <a:tab pos="85725" algn="l"/>
              </a:tabLst>
              <a:defRPr/>
            </a:pPr>
            <a:r>
              <a:rPr lang="cs-CZ" altLang="cs-CZ" sz="2200" dirty="0"/>
              <a:t>Partnerem AOPK ČR je </a:t>
            </a:r>
            <a:r>
              <a:rPr lang="cs-CZ" altLang="cs-CZ" sz="2200" b="1" dirty="0">
                <a:solidFill>
                  <a:srgbClr val="D5A315"/>
                </a:solidFill>
              </a:rPr>
              <a:t>akademická </a:t>
            </a:r>
            <a:r>
              <a:rPr lang="cs-CZ" altLang="cs-CZ" sz="2200" b="1" dirty="0">
                <a:solidFill>
                  <a:srgbClr val="D5A315"/>
                </a:solidFill>
              </a:rPr>
              <a:t>sféra</a:t>
            </a:r>
            <a:endParaRPr lang="cs-CZ" altLang="cs-CZ" sz="2200" b="1" dirty="0">
              <a:solidFill>
                <a:srgbClr val="D5A315"/>
              </a:solidFill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400302" y="254000"/>
            <a:ext cx="744854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 JSOU STANDARDY</a:t>
            </a:r>
            <a:r>
              <a:rPr lang="cs-CZ" altLang="cs-CZ" sz="1951" b="1" dirty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182277" name="Picture 5" descr="1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6363" y="1256743"/>
            <a:ext cx="2317751" cy="3663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8893970" y="4991101"/>
            <a:ext cx="20345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51"/>
              </a:spcAft>
            </a:pP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Kresba: Pavel Štěrba, AOPK ČR</a:t>
            </a:r>
          </a:p>
        </p:txBody>
      </p:sp>
    </p:spTree>
    <p:extLst>
      <p:ext uri="{BB962C8B-B14F-4D97-AF65-F5344CB8AC3E}">
        <p14:creationId xmlns:p14="http://schemas.microsoft.com/office/powerpoint/2010/main" val="3229787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457325" y="1257300"/>
            <a:ext cx="5724525" cy="4429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26670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000" dirty="0"/>
              <a:t>V případě arboristických standardů je </a:t>
            </a:r>
            <a:r>
              <a:rPr lang="cs-CZ" altLang="cs-CZ" sz="2200" b="1" dirty="0">
                <a:solidFill>
                  <a:srgbClr val="92D050"/>
                </a:solidFill>
              </a:rPr>
              <a:t>dlouhodobým a spolehlivým partnerem LDF MENDELU</a:t>
            </a:r>
          </a:p>
          <a:p>
            <a:pPr marL="266700" indent="-266700"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dirty="0"/>
              <a:t>Ve vývojovém týmu standardů další odborníci z různých subjektů (dle zaměření konkrétního standardu, např. ZF MENDELU, Společnost pro zahradní i krajinářskou tvorbu z. s., LDF ČZU, ČSOP)</a:t>
            </a:r>
          </a:p>
          <a:p>
            <a:pPr marL="266700" indent="-266700" eaLnBrk="1" hangingPunct="1">
              <a:lnSpc>
                <a:spcPct val="90000"/>
              </a:lnSpc>
              <a:buClr>
                <a:schemeClr val="accent4"/>
              </a:buClr>
              <a:buFont typeface="Wingdings 3" panose="05040102010807070707" pitchFamily="18" charset="2"/>
              <a:buChar char="Æ"/>
              <a:defRPr/>
            </a:pPr>
            <a:r>
              <a:rPr lang="cs-CZ" altLang="cs-CZ" sz="2200" b="1" dirty="0">
                <a:solidFill>
                  <a:srgbClr val="D5A315"/>
                </a:solidFill>
              </a:rPr>
              <a:t>Aktualizace standardu </a:t>
            </a:r>
            <a:r>
              <a:rPr lang="cs-CZ" altLang="cs-CZ" sz="2200" dirty="0"/>
              <a:t>dle potřeby (dílčí „technické“ ad hoc, větší s úpravou odborného textu ve spolupráci s autorským týmem, dalšími odborníky a s využitím veřejné, v případě zásadnější aktualizaci i odborné </a:t>
            </a:r>
            <a:r>
              <a:rPr lang="cs-CZ" altLang="cs-CZ" sz="2200" b="1" dirty="0" smtClean="0">
                <a:solidFill>
                  <a:srgbClr val="92D050"/>
                </a:solidFill>
              </a:rPr>
              <a:t>oponentury</a:t>
            </a:r>
            <a:endParaRPr lang="cs-CZ" altLang="cs-CZ" sz="2200" dirty="0">
              <a:cs typeface="Arial" panose="020B0604020202020204" pitchFamily="34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804989" y="234952"/>
            <a:ext cx="82915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STANDARDY PÉČE O PŘÍRODU A KRAJINU</a:t>
            </a:r>
          </a:p>
        </p:txBody>
      </p:sp>
      <p:pic>
        <p:nvPicPr>
          <p:cNvPr id="6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175" y="1247440"/>
            <a:ext cx="2947989" cy="4287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6488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927224" y="1383965"/>
            <a:ext cx="5208588" cy="36703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eaLnBrk="1" hangingPunct="1">
              <a:spcAft>
                <a:spcPct val="50000"/>
              </a:spcAft>
              <a:buFontTx/>
              <a:buNone/>
              <a:defRPr/>
            </a:pPr>
            <a:r>
              <a:rPr lang="cs-CZ" altLang="cs-CZ" sz="2000" b="1" dirty="0">
                <a:solidFill>
                  <a:srgbClr val="D5A315"/>
                </a:solidFill>
              </a:rPr>
              <a:t>Struktura standardů</a:t>
            </a:r>
          </a:p>
          <a:p>
            <a:pPr marL="361950" indent="-36195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>
                <a:solidFill>
                  <a:srgbClr val="D5A315"/>
                </a:solidFill>
              </a:rPr>
              <a:t>Řada A: </a:t>
            </a:r>
            <a:r>
              <a:rPr lang="cs-CZ" altLang="cs-CZ" sz="2000" dirty="0"/>
              <a:t>Arboristické standardy </a:t>
            </a:r>
          </a:p>
          <a:p>
            <a:pPr marL="361950" indent="-36195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>
                <a:solidFill>
                  <a:srgbClr val="D5A315"/>
                </a:solidFill>
              </a:rPr>
              <a:t>Řada B: </a:t>
            </a:r>
            <a:r>
              <a:rPr lang="cs-CZ" altLang="cs-CZ" sz="2000" dirty="0"/>
              <a:t>Voda v krajině</a:t>
            </a:r>
          </a:p>
          <a:p>
            <a:pPr marL="361950" indent="-36195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>
                <a:solidFill>
                  <a:srgbClr val="D5A315"/>
                </a:solidFill>
              </a:rPr>
              <a:t>Řada C: </a:t>
            </a:r>
            <a:r>
              <a:rPr lang="cs-CZ" altLang="cs-CZ" sz="2000" dirty="0"/>
              <a:t>ÚSES a krajinotvorné prvky</a:t>
            </a:r>
          </a:p>
          <a:p>
            <a:pPr marL="361950" indent="-36195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>
                <a:solidFill>
                  <a:srgbClr val="D5A315"/>
                </a:solidFill>
              </a:rPr>
              <a:t>Řada D: </a:t>
            </a:r>
            <a:r>
              <a:rPr lang="cs-CZ" altLang="cs-CZ" sz="2000" dirty="0"/>
              <a:t>Péče o vybrané terestrické biotopy</a:t>
            </a:r>
          </a:p>
          <a:p>
            <a:pPr marL="361950" indent="-36195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>
                <a:solidFill>
                  <a:srgbClr val="D5A315"/>
                </a:solidFill>
              </a:rPr>
              <a:t>Řada E: </a:t>
            </a:r>
            <a:r>
              <a:rPr lang="cs-CZ" altLang="cs-CZ" sz="2000" dirty="0"/>
              <a:t>Speciální opatření druhové ochrany</a:t>
            </a:r>
          </a:p>
          <a:p>
            <a:pPr marL="361950" indent="-36195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000" dirty="0">
                <a:solidFill>
                  <a:srgbClr val="D5A315"/>
                </a:solidFill>
              </a:rPr>
              <a:t>Řada F: </a:t>
            </a:r>
            <a:r>
              <a:rPr lang="cs-CZ" altLang="cs-CZ" sz="2000" dirty="0"/>
              <a:t>Návštěvnická infrastruktura</a:t>
            </a:r>
          </a:p>
          <a:p>
            <a:pPr marL="361950" indent="-361950">
              <a:buNone/>
              <a:defRPr/>
            </a:pPr>
            <a:r>
              <a:rPr lang="cs-CZ" altLang="cs-CZ" sz="2000" dirty="0"/>
              <a:t>	Schválené standardy dostupné zdarma v elektronické podobě na:</a:t>
            </a:r>
          </a:p>
          <a:p>
            <a:pPr eaLnBrk="1" hangingPunct="1">
              <a:spcBef>
                <a:spcPct val="45000"/>
              </a:spcBef>
              <a:buFontTx/>
              <a:buNone/>
              <a:defRPr/>
            </a:pPr>
            <a:r>
              <a:rPr lang="cs-CZ" altLang="cs-CZ" sz="2000" b="1" dirty="0">
                <a:solidFill>
                  <a:srgbClr val="1C40A4"/>
                </a:solidFill>
              </a:rPr>
              <a:t>		</a:t>
            </a:r>
            <a:r>
              <a:rPr lang="cs-CZ" altLang="cs-CZ" sz="2400" b="1" dirty="0">
                <a:solidFill>
                  <a:srgbClr val="1C40A4"/>
                </a:solidFill>
              </a:rPr>
              <a:t>    www.standardy.nature.cz</a:t>
            </a:r>
          </a:p>
          <a:p>
            <a:pPr eaLnBrk="1" hangingPunct="1">
              <a:buFontTx/>
              <a:buNone/>
              <a:defRPr/>
            </a:pPr>
            <a:endParaRPr lang="cs-CZ" altLang="cs-CZ" sz="2000" b="1" dirty="0"/>
          </a:p>
          <a:p>
            <a:pPr eaLnBrk="1" hangingPunct="1">
              <a:buFontTx/>
              <a:buNone/>
              <a:defRPr/>
            </a:pPr>
            <a:endParaRPr lang="cs-CZ" altLang="cs-CZ" sz="2000" b="1" dirty="0"/>
          </a:p>
        </p:txBody>
      </p:sp>
      <p:sp>
        <p:nvSpPr>
          <p:cNvPr id="20483" name="AutoShape 12"/>
          <p:cNvSpPr>
            <a:spLocks noChangeArrowheads="1"/>
          </p:cNvSpPr>
          <p:nvPr/>
        </p:nvSpPr>
        <p:spPr bwMode="auto">
          <a:xfrm>
            <a:off x="1927224" y="5059822"/>
            <a:ext cx="731837" cy="363537"/>
          </a:xfrm>
          <a:prstGeom prst="notchedRightArrow">
            <a:avLst>
              <a:gd name="adj1" fmla="val 50000"/>
              <a:gd name="adj2" fmla="val 5032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cs typeface="Arial" panose="020B0604020202020204" pitchFamily="34" charset="0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040163" y="368302"/>
            <a:ext cx="833256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STANDARDY PÉČE O PŘÍRODU A KRAJINU</a:t>
            </a:r>
          </a:p>
        </p:txBody>
      </p:sp>
      <p:pic>
        <p:nvPicPr>
          <p:cNvPr id="6" name="Picture 4" descr="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676" y="1316038"/>
            <a:ext cx="310832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bdélník 6"/>
          <p:cNvSpPr/>
          <p:nvPr/>
        </p:nvSpPr>
        <p:spPr>
          <a:xfrm>
            <a:off x="7559677" y="5335590"/>
            <a:ext cx="20345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51"/>
              </a:spcAft>
            </a:pP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Kresba: Pavel Štěrba, AOPK ČR</a:t>
            </a:r>
          </a:p>
        </p:txBody>
      </p:sp>
    </p:spTree>
    <p:extLst>
      <p:ext uri="{BB962C8B-B14F-4D97-AF65-F5344CB8AC3E}">
        <p14:creationId xmlns:p14="http://schemas.microsoft.com/office/powerpoint/2010/main" val="13195950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 bwMode="auto">
          <a:xfrm>
            <a:off x="1915208" y="834986"/>
            <a:ext cx="8458200" cy="52292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pPr marL="266700" indent="-266700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200" b="1" dirty="0">
                <a:solidFill>
                  <a:srgbClr val="92D050"/>
                </a:solidFill>
              </a:rPr>
              <a:t>01 Kontroly, hodnocení, plánování</a:t>
            </a:r>
          </a:p>
          <a:p>
            <a:pPr marL="990600" lvl="1" indent="-276225" defTabSz="538149">
              <a:buClr>
                <a:srgbClr val="92D050"/>
              </a:buClr>
              <a:buFont typeface="Wingdings" pitchFamily="2" charset="2"/>
              <a:buChar char="§"/>
              <a:tabLst>
                <a:tab pos="1162050" algn="l"/>
              </a:tabLst>
              <a:defRPr/>
            </a:pPr>
            <a:r>
              <a:rPr lang="cs-CZ" altLang="cs-CZ" sz="1900" dirty="0"/>
              <a:t>01 001 Hodnocení stavu stromů </a:t>
            </a:r>
          </a:p>
          <a:p>
            <a:pPr marL="990600" lvl="1" indent="-276225" defTabSz="538149">
              <a:buClr>
                <a:srgbClr val="92D050"/>
              </a:buClr>
              <a:buFont typeface="Wingdings" pitchFamily="2" charset="2"/>
              <a:buChar char="§"/>
              <a:tabLst>
                <a:tab pos="1162050" algn="l"/>
              </a:tabLst>
              <a:defRPr/>
            </a:pPr>
            <a:r>
              <a:rPr lang="cs-CZ" altLang="cs-CZ" sz="1900" dirty="0"/>
              <a:t>01 002 Ochrana stromů při stavební činnosti</a:t>
            </a:r>
          </a:p>
          <a:p>
            <a:pPr marL="266700" indent="-266700" eaLnBrk="1" hangingPunct="1">
              <a:buClr>
                <a:schemeClr val="accent4"/>
              </a:buClr>
              <a:buFont typeface="Wingdings 3" pitchFamily="18" charset="2"/>
              <a:buChar char="Æ"/>
              <a:defRPr/>
            </a:pPr>
            <a:r>
              <a:rPr lang="cs-CZ" altLang="cs-CZ" sz="2200" b="1" dirty="0" smtClean="0">
                <a:solidFill>
                  <a:srgbClr val="92D050"/>
                </a:solidFill>
              </a:rPr>
              <a:t>02 </a:t>
            </a:r>
            <a:r>
              <a:rPr lang="cs-CZ" altLang="cs-CZ" sz="2200" b="1" dirty="0">
                <a:solidFill>
                  <a:srgbClr val="92D050"/>
                </a:solidFill>
              </a:rPr>
              <a:t>Technologické postupy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02 001 Výsadba </a:t>
            </a:r>
            <a:r>
              <a:rPr lang="cs-CZ" altLang="cs-CZ" sz="1900" dirty="0" smtClean="0"/>
              <a:t>stromů</a:t>
            </a:r>
            <a:endParaRPr lang="cs-CZ" altLang="cs-CZ" sz="1900" b="1" dirty="0">
              <a:solidFill>
                <a:srgbClr val="92D050"/>
              </a:solidFill>
            </a:endParaRP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b="1" dirty="0">
                <a:solidFill>
                  <a:srgbClr val="1C40A4"/>
                </a:solidFill>
              </a:rPr>
              <a:t>02 002 Řez stromů – aktualizovaný standard v odborné oponentuře,                   	 	 bude následovat odborná oponentura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02 003 Výsadba a řez keřů – drobnější aktualizace ve veřejné 	                           	            oponentuře, poté bude vydán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02 004 Bezpečnostní vazby a ostatní stabilizační systémy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02 005 Kácení stromů 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02 006 Ochrana stromů před úderem blesku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02 007 Úprava stanovištních poměrů dřevin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dirty="0"/>
              <a:t>02 008 Zakládání a péče o </a:t>
            </a:r>
            <a:r>
              <a:rPr lang="cs-CZ" altLang="cs-CZ" sz="1900" dirty="0" smtClean="0"/>
              <a:t>porosty </a:t>
            </a:r>
            <a:r>
              <a:rPr lang="cs-CZ" altLang="cs-CZ" sz="1900" dirty="0"/>
              <a:t>dřevin 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b="1" dirty="0" smtClean="0">
                <a:solidFill>
                  <a:srgbClr val="1C40A4"/>
                </a:solidFill>
              </a:rPr>
              <a:t>02 </a:t>
            </a:r>
            <a:r>
              <a:rPr lang="cs-CZ" altLang="cs-CZ" sz="1900" b="1" dirty="0">
                <a:solidFill>
                  <a:srgbClr val="1C40A4"/>
                </a:solidFill>
              </a:rPr>
              <a:t>009 Speciální zásahy na stromech – drobnější aktualizace </a:t>
            </a:r>
            <a:r>
              <a:rPr lang="cs-CZ" altLang="cs-CZ" sz="1900" b="1" dirty="0" smtClean="0">
                <a:solidFill>
                  <a:srgbClr val="1C40A4"/>
                </a:solidFill>
              </a:rPr>
              <a:t>před </a:t>
            </a:r>
            <a:r>
              <a:rPr lang="cs-CZ" altLang="cs-CZ" sz="1900" b="1" dirty="0" smtClean="0">
                <a:solidFill>
                  <a:srgbClr val="1C40A4"/>
                </a:solidFill>
              </a:rPr>
              <a:t>vydáním </a:t>
            </a:r>
            <a:endParaRPr lang="cs-CZ" altLang="cs-CZ" sz="1900" b="1" dirty="0">
              <a:solidFill>
                <a:srgbClr val="1C40A4"/>
              </a:solidFill>
            </a:endParaRP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b="1" dirty="0">
                <a:solidFill>
                  <a:srgbClr val="D5A315"/>
                </a:solidFill>
              </a:rPr>
              <a:t>02 010 Péče o dřeviny kolem veřejné dopravní infrastruktury </a:t>
            </a:r>
          </a:p>
          <a:p>
            <a:pPr marL="990575" lvl="1" indent="-276218" defTabSz="538149">
              <a:buClr>
                <a:srgbClr val="92D050"/>
              </a:buClr>
              <a:buFont typeface="Wingdings" pitchFamily="2" charset="2"/>
              <a:buChar char="§"/>
              <a:defRPr/>
            </a:pPr>
            <a:r>
              <a:rPr lang="cs-CZ" altLang="cs-CZ" sz="1900" b="1" dirty="0">
                <a:solidFill>
                  <a:srgbClr val="D5A315"/>
                </a:solidFill>
              </a:rPr>
              <a:t>02 011 Péče o dřeviny kolem veřejné technické infrastruktury</a:t>
            </a:r>
          </a:p>
          <a:p>
            <a:pPr eaLnBrk="1" hangingPunct="1">
              <a:buClr>
                <a:srgbClr val="92D050"/>
              </a:buClr>
              <a:buFontTx/>
              <a:buNone/>
              <a:defRPr/>
            </a:pPr>
            <a:endParaRPr lang="cs-CZ" altLang="cs-CZ" sz="1351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166937" y="244475"/>
            <a:ext cx="795474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3000" b="1" dirty="0">
                <a:solidFill>
                  <a:srgbClr val="006047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Řada A: ARBORISTICKÉ STANDARDY</a:t>
            </a:r>
          </a:p>
        </p:txBody>
      </p:sp>
    </p:spTree>
    <p:extLst>
      <p:ext uri="{BB962C8B-B14F-4D97-AF65-F5344CB8AC3E}">
        <p14:creationId xmlns:p14="http://schemas.microsoft.com/office/powerpoint/2010/main" val="4179918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</TotalTime>
  <Words>1639</Words>
  <Application>Microsoft Office PowerPoint</Application>
  <PresentationFormat>Širokoúhlá obrazovka</PresentationFormat>
  <Paragraphs>142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Wingdings</vt:lpstr>
      <vt:lpstr>Wingdings 3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Smucar</dc:creator>
  <cp:lastModifiedBy>Jaromír Kosejk</cp:lastModifiedBy>
  <cp:revision>141</cp:revision>
  <dcterms:created xsi:type="dcterms:W3CDTF">2020-01-30T14:26:49Z</dcterms:created>
  <dcterms:modified xsi:type="dcterms:W3CDTF">2024-05-17T08:43:34Z</dcterms:modified>
</cp:coreProperties>
</file>