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3" r:id="rId5"/>
    <p:sldId id="270" r:id="rId6"/>
    <p:sldId id="273" r:id="rId7"/>
    <p:sldId id="271" r:id="rId8"/>
    <p:sldId id="274" r:id="rId9"/>
    <p:sldId id="27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2" autoAdjust="0"/>
    <p:restoredTop sz="94660"/>
  </p:normalViewPr>
  <p:slideViewPr>
    <p:cSldViewPr snapToGrid="0">
      <p:cViewPr varScale="1">
        <p:scale>
          <a:sx n="75" d="100"/>
          <a:sy n="75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jpeg"/><Relationship Id="rId5" Type="http://schemas.openxmlformats.org/officeDocument/2006/relationships/image" Target="../media/image15.jpg"/><Relationship Id="rId10" Type="http://schemas.openxmlformats.org/officeDocument/2006/relationships/image" Target="../media/image20.jpeg"/><Relationship Id="rId4" Type="http://schemas.openxmlformats.org/officeDocument/2006/relationships/image" Target="../media/image14.jpg"/><Relationship Id="rId9" Type="http://schemas.openxmlformats.org/officeDocument/2006/relationships/image" Target="../media/image19.jpg"/><Relationship Id="rId1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3700" y="520701"/>
            <a:ext cx="11315700" cy="1943100"/>
          </a:xfrm>
        </p:spPr>
        <p:txBody>
          <a:bodyPr/>
          <a:lstStyle/>
          <a:p>
            <a:pPr algn="l"/>
            <a:r>
              <a:rPr lang="cs-CZ" dirty="0" smtClean="0">
                <a:solidFill>
                  <a:schemeClr val="bg1"/>
                </a:solidFill>
              </a:rPr>
              <a:t>Provozní bezpečnost dřevin podél komunikací, nejčastější příčiny destabilizace stromů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2730339"/>
            <a:ext cx="11887200" cy="1117687"/>
          </a:xfrm>
        </p:spPr>
        <p:txBody>
          <a:bodyPr/>
          <a:lstStyle/>
          <a:p>
            <a:r>
              <a:rPr lang="cs-CZ" dirty="0" smtClean="0"/>
              <a:t>Ing. Jiří Rozsypálek										</a:t>
            </a:r>
            <a:r>
              <a:rPr lang="cs-CZ" dirty="0" err="1" smtClean="0"/>
              <a:t>Trpišov</a:t>
            </a:r>
            <a:r>
              <a:rPr lang="cs-CZ" dirty="0" smtClean="0"/>
              <a:t> 2023</a:t>
            </a:r>
            <a:endParaRPr lang="cs-CZ" dirty="0"/>
          </a:p>
        </p:txBody>
      </p:sp>
      <p:pic>
        <p:nvPicPr>
          <p:cNvPr id="4" name="Content Placeholder 10">
            <a:extLst>
              <a:ext uri="{FF2B5EF4-FFF2-40B4-BE49-F238E27FC236}">
                <a16:creationId xmlns:a16="http://schemas.microsoft.com/office/drawing/2014/main" id="{149AD4D2-DFD3-4135-825C-F6EBCCC99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12"/>
          <a:stretch/>
        </p:blipFill>
        <p:spPr>
          <a:xfrm rot="5400000">
            <a:off x="-117203" y="4015985"/>
            <a:ext cx="3155468" cy="2133662"/>
          </a:xfrm>
          <a:prstGeom prst="rect">
            <a:avLst/>
          </a:prstGeom>
        </p:spPr>
      </p:pic>
      <p:pic>
        <p:nvPicPr>
          <p:cNvPr id="5" name="Content Placeholder 33" descr="A picture containing ground, rock, outdoor, stone&#10;&#10;Description automatically generated">
            <a:extLst>
              <a:ext uri="{FF2B5EF4-FFF2-40B4-BE49-F238E27FC236}">
                <a16:creationId xmlns:a16="http://schemas.microsoft.com/office/drawing/2014/main" id="{92A2CB7D-EC0D-4F1F-9A8D-E923162035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7"/>
          <a:stretch/>
        </p:blipFill>
        <p:spPr>
          <a:xfrm rot="5400000">
            <a:off x="2300168" y="3732277"/>
            <a:ext cx="3155469" cy="2701082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C749A12-E469-4718-B340-3CE245A909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4" r="12631"/>
          <a:stretch/>
        </p:blipFill>
        <p:spPr>
          <a:xfrm rot="5400000">
            <a:off x="5059657" y="3655707"/>
            <a:ext cx="3173632" cy="2836054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FB14087-6C32-4115-840C-EF7E94A8DA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55"/>
          <a:stretch/>
        </p:blipFill>
        <p:spPr>
          <a:xfrm rot="5400000">
            <a:off x="7895712" y="3655706"/>
            <a:ext cx="3173633" cy="2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0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Jaká je nejčastější příčina problémů se stromy u  silnic?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3200" b="1" dirty="0">
              <a:solidFill>
                <a:schemeClr val="bg1"/>
              </a:solidFill>
            </a:endParaRPr>
          </a:p>
          <a:p>
            <a:r>
              <a:rPr lang="cs-CZ" sz="3200" b="1" dirty="0" smtClean="0">
                <a:solidFill>
                  <a:schemeClr val="bg1"/>
                </a:solidFill>
              </a:rPr>
              <a:t>1. Stromy mají kořeny</a:t>
            </a:r>
          </a:p>
          <a:p>
            <a:r>
              <a:rPr lang="cs-CZ" sz="3200" b="1" dirty="0" smtClean="0">
                <a:solidFill>
                  <a:schemeClr val="bg1"/>
                </a:solidFill>
              </a:rPr>
              <a:t>2. Každé poškození kůry je začátek konce</a:t>
            </a:r>
          </a:p>
          <a:p>
            <a:r>
              <a:rPr lang="cs-CZ" sz="3200" b="1" dirty="0" smtClean="0">
                <a:solidFill>
                  <a:schemeClr val="bg1"/>
                </a:solidFill>
              </a:rPr>
              <a:t>3. Ne každý strom je schopen přežít</a:t>
            </a:r>
          </a:p>
          <a:p>
            <a:endParaRPr lang="cs-CZ" sz="3200" b="1" dirty="0">
              <a:solidFill>
                <a:schemeClr val="bg1"/>
              </a:solidFill>
            </a:endParaRPr>
          </a:p>
          <a:p>
            <a:r>
              <a:rPr lang="cs-CZ" sz="3200" b="1" dirty="0" smtClean="0">
                <a:solidFill>
                  <a:schemeClr val="bg1"/>
                </a:solidFill>
              </a:rPr>
              <a:t>Stromy obecně nesnášejí rychlé změny</a:t>
            </a:r>
            <a:endParaRPr lang="cs-CZ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ACF7D5A-4664-4062-9736-4FA39EA1E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2" b="2984"/>
          <a:stretch/>
        </p:blipFill>
        <p:spPr bwMode="auto">
          <a:xfrm>
            <a:off x="9347200" y="181974"/>
            <a:ext cx="2704569" cy="430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strom, exteriér, rostlina, buk&#10;&#10;Popis byl vytvořen automaticky">
            <a:extLst>
              <a:ext uri="{FF2B5EF4-FFF2-40B4-BE49-F238E27FC236}">
                <a16:creationId xmlns:a16="http://schemas.microsoft.com/office/drawing/2014/main" id="{235E895E-CDF4-4D41-A922-27EF5FA09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" t="34344" r="8672" b="-1123"/>
          <a:stretch/>
        </p:blipFill>
        <p:spPr>
          <a:xfrm>
            <a:off x="9553442" y="4491772"/>
            <a:ext cx="2292084" cy="2277500"/>
          </a:xfrm>
          <a:prstGeom prst="rect">
            <a:avLst/>
          </a:prstGeom>
        </p:spPr>
      </p:pic>
      <p:pic>
        <p:nvPicPr>
          <p:cNvPr id="6" name="Obrázek 5" descr="Obsah obrázku strom, exteriér, obloha, rostlina&#10;&#10;Popis byl vytvořen automaticky">
            <a:extLst>
              <a:ext uri="{FF2B5EF4-FFF2-40B4-BE49-F238E27FC236}">
                <a16:creationId xmlns:a16="http://schemas.microsoft.com/office/drawing/2014/main" id="{D4FE5A06-B4D0-444D-9AB4-4EFA347C2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363" y="506248"/>
            <a:ext cx="4880279" cy="626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8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Stromy mají kořeny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11189622" cy="4330627"/>
          </a:xfrm>
        </p:spPr>
        <p:txBody>
          <a:bodyPr>
            <a:normAutofit lnSpcReduction="10000"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Vlastnosti kořenového systému dřevin</a:t>
            </a:r>
          </a:p>
          <a:p>
            <a:pPr lvl="1"/>
            <a:r>
              <a:rPr lang="cs-CZ" sz="2800" b="1" dirty="0" smtClean="0">
                <a:solidFill>
                  <a:schemeClr val="bg1"/>
                </a:solidFill>
              </a:rPr>
              <a:t>Plocha kořenového systému</a:t>
            </a:r>
          </a:p>
          <a:p>
            <a:pPr lvl="2"/>
            <a:r>
              <a:rPr lang="cs-CZ" sz="2600" b="1" dirty="0" smtClean="0">
                <a:solidFill>
                  <a:schemeClr val="bg1"/>
                </a:solidFill>
              </a:rPr>
              <a:t>3 x průměr koruny</a:t>
            </a:r>
          </a:p>
          <a:p>
            <a:pPr lvl="2"/>
            <a:r>
              <a:rPr lang="cs-CZ" sz="2600" b="1" dirty="0" smtClean="0">
                <a:solidFill>
                  <a:schemeClr val="bg1"/>
                </a:solidFill>
              </a:rPr>
              <a:t>2 x průměr kmene na každou stranu</a:t>
            </a:r>
          </a:p>
          <a:p>
            <a:pPr lvl="1"/>
            <a:r>
              <a:rPr lang="cs-CZ" sz="2800" b="1" dirty="0" smtClean="0">
                <a:solidFill>
                  <a:schemeClr val="bg1"/>
                </a:solidFill>
              </a:rPr>
              <a:t>Hloubka kořenového systému</a:t>
            </a:r>
          </a:p>
          <a:p>
            <a:pPr lvl="2"/>
            <a:r>
              <a:rPr lang="cs-CZ" sz="2600" b="1" dirty="0" smtClean="0">
                <a:solidFill>
                  <a:schemeClr val="bg1"/>
                </a:solidFill>
              </a:rPr>
              <a:t>Kořeny potřebují vodu i vzduch (30 až 50 cm)</a:t>
            </a:r>
          </a:p>
          <a:p>
            <a:pPr lvl="2"/>
            <a:r>
              <a:rPr lang="cs-CZ" sz="2600" b="1" dirty="0" smtClean="0">
                <a:solidFill>
                  <a:schemeClr val="bg1"/>
                </a:solidFill>
              </a:rPr>
              <a:t>Na </a:t>
            </a:r>
            <a:r>
              <a:rPr lang="cs-CZ" sz="2600" b="1" dirty="0" err="1" smtClean="0">
                <a:solidFill>
                  <a:schemeClr val="bg1"/>
                </a:solidFill>
              </a:rPr>
              <a:t>antropozemích</a:t>
            </a:r>
            <a:r>
              <a:rPr lang="cs-CZ" sz="2600" b="1" dirty="0" smtClean="0">
                <a:solidFill>
                  <a:schemeClr val="bg1"/>
                </a:solidFill>
              </a:rPr>
              <a:t> časté nepropustné vrstvy (10 až 20 cm)</a:t>
            </a:r>
          </a:p>
          <a:p>
            <a:pPr lvl="1"/>
            <a:r>
              <a:rPr lang="cs-CZ" sz="2800" b="1" dirty="0" smtClean="0">
                <a:solidFill>
                  <a:schemeClr val="bg1"/>
                </a:solidFill>
              </a:rPr>
              <a:t>Prostorové rozložení kořenů nelze přesně určit</a:t>
            </a:r>
          </a:p>
          <a:p>
            <a:pPr lvl="2"/>
            <a:r>
              <a:rPr lang="cs-CZ" sz="2600" b="1" dirty="0" smtClean="0">
                <a:solidFill>
                  <a:schemeClr val="bg1"/>
                </a:solidFill>
              </a:rPr>
              <a:t>Deformace vlivem zdrojů</a:t>
            </a:r>
          </a:p>
          <a:p>
            <a:pPr lvl="2"/>
            <a:r>
              <a:rPr lang="cs-CZ" sz="2600" b="1" dirty="0" smtClean="0">
                <a:solidFill>
                  <a:schemeClr val="bg1"/>
                </a:solidFill>
              </a:rPr>
              <a:t>Deformace vlivem stresorů</a:t>
            </a:r>
          </a:p>
          <a:p>
            <a:pPr lvl="1"/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420" y="245644"/>
            <a:ext cx="3151523" cy="3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2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Stromy mají kořeny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Nejčastější příčiny poškození</a:t>
            </a:r>
          </a:p>
          <a:p>
            <a:pPr lvl="1"/>
            <a:r>
              <a:rPr lang="cs-CZ" sz="2800" b="1" dirty="0" smtClean="0">
                <a:solidFill>
                  <a:schemeClr val="bg1"/>
                </a:solidFill>
              </a:rPr>
              <a:t>Údržba silnic </a:t>
            </a:r>
          </a:p>
          <a:p>
            <a:pPr lvl="2"/>
            <a:r>
              <a:rPr lang="cs-CZ" sz="2400" b="1" dirty="0" smtClean="0">
                <a:solidFill>
                  <a:schemeClr val="bg1"/>
                </a:solidFill>
              </a:rPr>
              <a:t>Sekání travních porostů</a:t>
            </a:r>
          </a:p>
          <a:p>
            <a:pPr lvl="2"/>
            <a:r>
              <a:rPr lang="cs-CZ" sz="2400" b="1" dirty="0" smtClean="0">
                <a:solidFill>
                  <a:schemeClr val="bg1"/>
                </a:solidFill>
              </a:rPr>
              <a:t>Mechanické čištění příkopů</a:t>
            </a:r>
          </a:p>
          <a:p>
            <a:pPr lvl="2"/>
            <a:r>
              <a:rPr lang="cs-CZ" sz="2400" b="1" dirty="0" smtClean="0">
                <a:solidFill>
                  <a:schemeClr val="bg1"/>
                </a:solidFill>
              </a:rPr>
              <a:t>Zimní údržba – zasolení půdy </a:t>
            </a:r>
          </a:p>
          <a:p>
            <a:pPr lvl="3"/>
            <a:r>
              <a:rPr lang="cs-CZ" sz="1900" b="1" dirty="0" smtClean="0">
                <a:solidFill>
                  <a:schemeClr val="bg1"/>
                </a:solidFill>
              </a:rPr>
              <a:t>(</a:t>
            </a:r>
            <a:r>
              <a:rPr lang="cs-CZ" sz="1900" dirty="0">
                <a:solidFill>
                  <a:schemeClr val="bg1"/>
                </a:solidFill>
                <a:effectLst/>
              </a:rPr>
              <a:t>Chlorid sodný, </a:t>
            </a:r>
            <a:r>
              <a:rPr lang="cs-CZ" sz="1900" dirty="0" err="1">
                <a:solidFill>
                  <a:schemeClr val="bg1"/>
                </a:solidFill>
                <a:effectLst/>
              </a:rPr>
              <a:t>NaCl</a:t>
            </a:r>
            <a:r>
              <a:rPr lang="cs-CZ" sz="1900" b="1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cs-CZ" sz="2800" b="1" dirty="0" smtClean="0">
                <a:solidFill>
                  <a:schemeClr val="bg1"/>
                </a:solidFill>
              </a:rPr>
              <a:t>Rekonstrukce silnic</a:t>
            </a:r>
          </a:p>
          <a:p>
            <a:pPr lvl="2"/>
            <a:r>
              <a:rPr lang="cs-CZ" sz="2600" b="1" dirty="0" smtClean="0">
                <a:solidFill>
                  <a:schemeClr val="bg1"/>
                </a:solidFill>
              </a:rPr>
              <a:t>Výkopová činnost s využitím těžké mechanizace</a:t>
            </a:r>
          </a:p>
          <a:p>
            <a:pPr lvl="2"/>
            <a:r>
              <a:rPr lang="cs-CZ" sz="2600" b="1" dirty="0" smtClean="0">
                <a:solidFill>
                  <a:schemeClr val="bg1"/>
                </a:solidFill>
              </a:rPr>
              <a:t>Mechanické poškození kořenů pojezdem</a:t>
            </a:r>
          </a:p>
          <a:p>
            <a:pPr lvl="2"/>
            <a:r>
              <a:rPr lang="cs-CZ" sz="2600" b="1" dirty="0" smtClean="0">
                <a:solidFill>
                  <a:schemeClr val="bg1"/>
                </a:solidFill>
              </a:rPr>
              <a:t>Skladování stavebních materiálů a směsí</a:t>
            </a:r>
          </a:p>
          <a:p>
            <a:pPr lvl="2"/>
            <a:r>
              <a:rPr lang="cs-CZ" sz="2600" b="1" dirty="0" smtClean="0">
                <a:solidFill>
                  <a:schemeClr val="bg1"/>
                </a:solidFill>
              </a:rPr>
              <a:t>Změny v úrovni terénu</a:t>
            </a:r>
          </a:p>
          <a:p>
            <a:pPr lvl="2"/>
            <a:r>
              <a:rPr lang="cs-CZ" sz="2600" b="1" dirty="0" smtClean="0">
                <a:solidFill>
                  <a:schemeClr val="bg1"/>
                </a:solidFill>
              </a:rPr>
              <a:t>Změny ve vodním režimu a rozložení zdrojů</a:t>
            </a:r>
          </a:p>
          <a:p>
            <a:pPr lvl="1"/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7"/>
          <a:stretch/>
        </p:blipFill>
        <p:spPr>
          <a:xfrm>
            <a:off x="7042484" y="1729851"/>
            <a:ext cx="5149515" cy="512814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46" y="4060914"/>
            <a:ext cx="4090737" cy="27970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0"/>
            <a:ext cx="9076722" cy="68075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0547" y="844635"/>
            <a:ext cx="6858000" cy="51435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6250" y="869865"/>
            <a:ext cx="6858000" cy="5143500"/>
          </a:xfrm>
          <a:prstGeom prst="rect">
            <a:avLst/>
          </a:prstGeom>
        </p:spPr>
      </p:pic>
      <p:pic>
        <p:nvPicPr>
          <p:cNvPr id="10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9CF93945-4204-4A4A-B80D-A51222A4EB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2" r="13043"/>
          <a:stretch/>
        </p:blipFill>
        <p:spPr>
          <a:xfrm rot="5400000">
            <a:off x="-155150" y="335615"/>
            <a:ext cx="6919410" cy="6183395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0B78747F-4A04-4C00-82E8-9A82102E0F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32" b="5283"/>
          <a:stretch/>
        </p:blipFill>
        <p:spPr>
          <a:xfrm>
            <a:off x="5823821" y="2659224"/>
            <a:ext cx="6295844" cy="420508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" y="1892324"/>
            <a:ext cx="6659592" cy="4994694"/>
          </a:xfrm>
          <a:prstGeom prst="rect">
            <a:avLst/>
          </a:prstGeom>
        </p:spPr>
      </p:pic>
      <p:pic>
        <p:nvPicPr>
          <p:cNvPr id="13" name="Zástupný symbol pro obsah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968" y="2535955"/>
            <a:ext cx="5823286" cy="4367465"/>
          </a:xfrm>
          <a:prstGeom prst="rect">
            <a:avLst/>
          </a:prstGeom>
        </p:spPr>
      </p:pic>
      <p:pic>
        <p:nvPicPr>
          <p:cNvPr id="14" name="Content Placeholder 6" descr="A picture containing grass, stone&#10;&#10;Description automatically generated">
            <a:extLst>
              <a:ext uri="{FF2B5EF4-FFF2-40B4-BE49-F238E27FC236}">
                <a16:creationId xmlns:a16="http://schemas.microsoft.com/office/drawing/2014/main" id="{BD1DAB8C-E71D-4412-A5D0-8FDA7DD2D6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03" y="-29630"/>
            <a:ext cx="6864604" cy="6864604"/>
          </a:xfrm>
          <a:prstGeom prst="rect">
            <a:avLst/>
          </a:prstGeom>
        </p:spPr>
      </p:pic>
      <p:pic>
        <p:nvPicPr>
          <p:cNvPr id="15" name="Obrázek 14" descr="Obsah obrázku strom, exteriér&#10;&#10;Popis byl vytvořen automaticky">
            <a:extLst>
              <a:ext uri="{FF2B5EF4-FFF2-40B4-BE49-F238E27FC236}">
                <a16:creationId xmlns:a16="http://schemas.microsoft.com/office/drawing/2014/main" id="{C39C4D6D-D281-4AED-A662-EA9985B8036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376" b="1"/>
          <a:stretch/>
        </p:blipFill>
        <p:spPr>
          <a:xfrm rot="5400000">
            <a:off x="5771717" y="572943"/>
            <a:ext cx="7021998" cy="581132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3052B8FA-F52D-40C4-986D-F9CE2E6E68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659" y="834292"/>
            <a:ext cx="6914717" cy="518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6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 každá dřevina je schopná přežít a ne každá dřevina musí přežít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10805826" cy="4272475"/>
          </a:xfrm>
        </p:spPr>
        <p:txBody>
          <a:bodyPr>
            <a:normAutofit fontScale="92500" lnSpcReduction="20000"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Stromy u silnic jsou vystaveny každodennímu stresu</a:t>
            </a:r>
          </a:p>
          <a:p>
            <a:r>
              <a:rPr lang="cs-CZ" sz="3200" b="1" dirty="0" smtClean="0">
                <a:solidFill>
                  <a:schemeClr val="bg1"/>
                </a:solidFill>
              </a:rPr>
              <a:t>Největší a často mortalitní stres bývá spojen se stavební činností</a:t>
            </a:r>
          </a:p>
          <a:p>
            <a:r>
              <a:rPr lang="cs-CZ" sz="3200" b="1" dirty="0" smtClean="0">
                <a:solidFill>
                  <a:schemeClr val="bg1"/>
                </a:solidFill>
              </a:rPr>
              <a:t>Problém je že dřeviny neumírají hned, ale za 5-10 let</a:t>
            </a:r>
          </a:p>
          <a:p>
            <a:endParaRPr lang="cs-CZ" sz="3200" b="1" dirty="0" smtClean="0">
              <a:solidFill>
                <a:schemeClr val="bg1"/>
              </a:solidFill>
            </a:endParaRPr>
          </a:p>
          <a:p>
            <a:r>
              <a:rPr lang="cs-CZ" sz="3200" b="1" dirty="0" smtClean="0">
                <a:solidFill>
                  <a:schemeClr val="bg1"/>
                </a:solidFill>
              </a:rPr>
              <a:t>Nepromyšlená a nedostatečná ochrana dřevin = největší problém dnešní doby</a:t>
            </a:r>
          </a:p>
          <a:p>
            <a:pPr lvl="1"/>
            <a:r>
              <a:rPr lang="cs-CZ" sz="2800" b="1" dirty="0">
                <a:solidFill>
                  <a:schemeClr val="bg1"/>
                </a:solidFill>
              </a:rPr>
              <a:t>Etapy ochrany dřevin při stavební činnosti</a:t>
            </a:r>
            <a:endParaRPr lang="cs-CZ" sz="2800" b="1" dirty="0" smtClean="0">
              <a:solidFill>
                <a:schemeClr val="bg1"/>
              </a:solidFill>
            </a:endParaRPr>
          </a:p>
          <a:p>
            <a:pPr lvl="1"/>
            <a:r>
              <a:rPr lang="cs-CZ" sz="2800" b="1" dirty="0" smtClean="0">
                <a:solidFill>
                  <a:schemeClr val="bg1"/>
                </a:solidFill>
              </a:rPr>
              <a:t>Výběr stromů které je efektivní chránit</a:t>
            </a:r>
          </a:p>
          <a:p>
            <a:pPr lvl="1"/>
            <a:r>
              <a:rPr lang="cs-CZ" sz="2800" b="1" dirty="0" smtClean="0">
                <a:solidFill>
                  <a:schemeClr val="bg1"/>
                </a:solidFill>
              </a:rPr>
              <a:t>Konkrétní způsoby ochrany dřevin</a:t>
            </a:r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EE94FAFA-2538-412C-A456-5750C4242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942"/>
          </a:xfrm>
          <a:prstGeom prst="rect">
            <a:avLst/>
          </a:prstGeom>
        </p:spPr>
      </p:pic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0AB7B22-3D40-4688-93B8-3BFDAC4E1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942"/>
            <a:ext cx="12192000" cy="6872943"/>
          </a:xfrm>
          <a:prstGeom prst="rect">
            <a:avLst/>
          </a:prstGeom>
        </p:spPr>
      </p:pic>
      <p:pic>
        <p:nvPicPr>
          <p:cNvPr id="6" name="Zástupný symbol pro obsah 4">
            <a:extLst>
              <a:ext uri="{FF2B5EF4-FFF2-40B4-BE49-F238E27FC236}">
                <a16:creationId xmlns:a16="http://schemas.microsoft.com/office/drawing/2014/main" id="{FCF35559-96A0-4748-9DE5-35364CFB9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7"/>
            <a:ext cx="12166467" cy="6858547"/>
          </a:xfrm>
          <a:prstGeom prst="rect">
            <a:avLst/>
          </a:prstGeom>
        </p:spPr>
      </p:pic>
      <p:pic>
        <p:nvPicPr>
          <p:cNvPr id="7" name="Zástupný symbol pro obsah 4">
            <a:extLst>
              <a:ext uri="{FF2B5EF4-FFF2-40B4-BE49-F238E27FC236}">
                <a16:creationId xmlns:a16="http://schemas.microsoft.com/office/drawing/2014/main" id="{0D99C9C8-B250-4B59-90C8-641DD2AAC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1331" y="1572502"/>
            <a:ext cx="6894083" cy="367691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0BFD468-15EC-405A-8541-620C145AA1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1262" y="1380030"/>
            <a:ext cx="7006307" cy="394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3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cs-CZ" dirty="0" smtClean="0"/>
              <a:t>Etapy ochrany dřevin při stavební činnosti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10789784" cy="4192264"/>
          </a:xfrm>
          <a:noFill/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Fáze přípravy projektu 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zhodnocení dřevin výběr vhodných stromů pro ochranu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Fáze zpracování projektu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Posouzení vlivu stavby na dřeviny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Stanovení ochranných opatření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Realizace stavby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Stavební dozor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Následná péče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Minimálně po dobu 2 let</a:t>
            </a:r>
          </a:p>
        </p:txBody>
      </p:sp>
      <p:pic>
        <p:nvPicPr>
          <p:cNvPr id="6" name="Obrázek 5" descr="projek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5399" y="3433011"/>
            <a:ext cx="5676601" cy="342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6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/>
            <a:r>
              <a:rPr lang="cs-CZ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Výběr stromů které je efektivní chránit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1491916"/>
            <a:ext cx="10805826" cy="50853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3200" dirty="0" smtClean="0">
              <a:solidFill>
                <a:schemeClr val="bg1"/>
              </a:solidFill>
            </a:endParaRPr>
          </a:p>
          <a:p>
            <a:r>
              <a:rPr lang="cs-CZ" sz="3200" dirty="0" smtClean="0">
                <a:solidFill>
                  <a:schemeClr val="bg1"/>
                </a:solidFill>
              </a:rPr>
              <a:t>Ochrana všech dřevin na staveništi je brutální plýtvání veřejnými prostředky</a:t>
            </a:r>
          </a:p>
          <a:p>
            <a:r>
              <a:rPr lang="cs-CZ" sz="3200" dirty="0" smtClean="0">
                <a:solidFill>
                  <a:schemeClr val="bg1"/>
                </a:solidFill>
              </a:rPr>
              <a:t>Kácení stromů = velmi nepopulární ale často nutný krok</a:t>
            </a:r>
          </a:p>
          <a:p>
            <a:pPr lvl="1"/>
            <a:r>
              <a:rPr lang="cs-CZ" sz="2800" dirty="0" smtClean="0">
                <a:solidFill>
                  <a:schemeClr val="bg1"/>
                </a:solidFill>
              </a:rPr>
              <a:t>Cca 30-50 % dřevin nemá šanci stavbu přežít</a:t>
            </a:r>
          </a:p>
          <a:p>
            <a:pPr lvl="1"/>
            <a:r>
              <a:rPr lang="cs-CZ" sz="2800" dirty="0" smtClean="0">
                <a:solidFill>
                  <a:schemeClr val="bg1"/>
                </a:solidFill>
              </a:rPr>
              <a:t>Dalších 30-40 % ji přežije krátkodobě</a:t>
            </a:r>
          </a:p>
          <a:p>
            <a:pPr lvl="1"/>
            <a:r>
              <a:rPr lang="cs-CZ" sz="2800" dirty="0" smtClean="0">
                <a:solidFill>
                  <a:schemeClr val="bg1"/>
                </a:solidFill>
              </a:rPr>
              <a:t>Jen 20-10 % může zůstat dlouhodobě perspektivních pokud jsou chráněny</a:t>
            </a:r>
          </a:p>
          <a:p>
            <a:r>
              <a:rPr lang="cs-CZ" sz="3200" dirty="0" smtClean="0">
                <a:solidFill>
                  <a:schemeClr val="bg1"/>
                </a:solidFill>
              </a:rPr>
              <a:t>Je tedy nezbytné dobře vybrat a ušetřené finance raději investovat do kvalitní obnovy</a:t>
            </a:r>
          </a:p>
        </p:txBody>
      </p:sp>
      <p:pic>
        <p:nvPicPr>
          <p:cNvPr id="4" name="Content Placeholder 4" descr="A picture containing tree, nature&#10;&#10;Description automatically generated">
            <a:extLst>
              <a:ext uri="{FF2B5EF4-FFF2-40B4-BE49-F238E27FC236}">
                <a16:creationId xmlns:a16="http://schemas.microsoft.com/office/drawing/2014/main" id="{C3B56E00-E0F4-420E-A7CD-5BA0745C32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74" b="2"/>
          <a:stretch/>
        </p:blipFill>
        <p:spPr>
          <a:xfrm rot="5400000">
            <a:off x="-316022" y="316021"/>
            <a:ext cx="5941982" cy="5309936"/>
          </a:xfrm>
          <a:prstGeom prst="rect">
            <a:avLst/>
          </a:prstGeom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CF6D4F27-D86E-4A8B-B51C-B0A7A18BB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70"/>
          <a:stretch/>
        </p:blipFill>
        <p:spPr>
          <a:xfrm rot="5400000">
            <a:off x="4105958" y="725541"/>
            <a:ext cx="5965670" cy="4514588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A25A9A8-4010-4C58-BD63-45DFE03184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4" r="37055" b="25498"/>
          <a:stretch/>
        </p:blipFill>
        <p:spPr>
          <a:xfrm rot="5400000">
            <a:off x="7782648" y="1563437"/>
            <a:ext cx="5828411" cy="270153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53E2EE2-F08B-423D-B89E-7BD1108F2B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0149" y="1500188"/>
            <a:ext cx="6858002" cy="3857626"/>
          </a:xfrm>
          <a:prstGeom prst="rect">
            <a:avLst/>
          </a:prstGeom>
        </p:spPr>
      </p:pic>
      <p:pic>
        <p:nvPicPr>
          <p:cNvPr id="8" name="Obrázek 7" descr="Obsah obrázku strom, exteriér, země, špína&#10;&#10;Popis byl vytvořen automaticky">
            <a:extLst>
              <a:ext uri="{FF2B5EF4-FFF2-40B4-BE49-F238E27FC236}">
                <a16:creationId xmlns:a16="http://schemas.microsoft.com/office/drawing/2014/main" id="{C6FFA0E2-BF00-42A6-A364-A3F8FFB1B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8589" y="0"/>
            <a:ext cx="5181748" cy="690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9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/>
            <a:r>
              <a:rPr lang="cs-CZ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Výběr stromů které je efektivní chránit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1491916"/>
            <a:ext cx="10805826" cy="519764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3200" dirty="0" smtClean="0">
              <a:solidFill>
                <a:schemeClr val="bg1"/>
              </a:solidFill>
            </a:endParaRPr>
          </a:p>
          <a:p>
            <a:r>
              <a:rPr lang="cs-CZ" sz="3200" dirty="0" smtClean="0">
                <a:solidFill>
                  <a:schemeClr val="bg1"/>
                </a:solidFill>
              </a:rPr>
              <a:t>Podle čeho vybíráme stromy pro ochranu</a:t>
            </a:r>
          </a:p>
          <a:p>
            <a:pPr lvl="1"/>
            <a:r>
              <a:rPr lang="cs-CZ" sz="2800" dirty="0" smtClean="0">
                <a:solidFill>
                  <a:schemeClr val="bg1"/>
                </a:solidFill>
              </a:rPr>
              <a:t>Dendrometrické parametry (vzrůst, taxon)</a:t>
            </a:r>
          </a:p>
          <a:p>
            <a:pPr lvl="1"/>
            <a:r>
              <a:rPr lang="cs-CZ" sz="2800" dirty="0" smtClean="0">
                <a:solidFill>
                  <a:schemeClr val="bg1"/>
                </a:solidFill>
              </a:rPr>
              <a:t>Vitalita a zdravotní stav</a:t>
            </a:r>
          </a:p>
          <a:p>
            <a:pPr lvl="1"/>
            <a:r>
              <a:rPr lang="cs-CZ" sz="2800" dirty="0" smtClean="0">
                <a:solidFill>
                  <a:schemeClr val="bg1"/>
                </a:solidFill>
              </a:rPr>
              <a:t>Biologická hodnota</a:t>
            </a:r>
          </a:p>
          <a:p>
            <a:pPr lvl="1"/>
            <a:r>
              <a:rPr lang="cs-CZ" sz="2800" dirty="0" smtClean="0">
                <a:solidFill>
                  <a:schemeClr val="bg1"/>
                </a:solidFill>
              </a:rPr>
              <a:t>Kulturní či historická hodnota</a:t>
            </a:r>
          </a:p>
          <a:p>
            <a:pPr lvl="1"/>
            <a:endParaRPr lang="cs-CZ" sz="2800" dirty="0">
              <a:solidFill>
                <a:schemeClr val="bg1"/>
              </a:solidFill>
            </a:endParaRPr>
          </a:p>
          <a:p>
            <a:r>
              <a:rPr lang="cs-CZ" sz="3200" dirty="0" smtClean="0">
                <a:solidFill>
                  <a:schemeClr val="bg1"/>
                </a:solidFill>
              </a:rPr>
              <a:t>Dle standardu tři kategorie</a:t>
            </a:r>
          </a:p>
          <a:p>
            <a:pPr lvl="1"/>
            <a:r>
              <a:rPr lang="cs-CZ" sz="2800" dirty="0" smtClean="0">
                <a:solidFill>
                  <a:schemeClr val="bg1"/>
                </a:solidFill>
              </a:rPr>
              <a:t>A, B, C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3030217"/>
            <a:ext cx="5540459" cy="365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Konkrétní způsoby ochrany dřevin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10805826" cy="3881047"/>
          </a:xfrm>
        </p:spPr>
        <p:txBody>
          <a:bodyPr>
            <a:normAutofit/>
          </a:bodyPr>
          <a:lstStyle/>
          <a:p>
            <a:endParaRPr lang="cs-CZ" sz="3200" b="1" dirty="0" smtClean="0">
              <a:solidFill>
                <a:schemeClr val="bg1"/>
              </a:solidFill>
            </a:endParaRPr>
          </a:p>
          <a:p>
            <a:endParaRPr lang="cs-CZ" sz="3200" b="1" dirty="0">
              <a:solidFill>
                <a:schemeClr val="bg1"/>
              </a:solidFill>
            </a:endParaRPr>
          </a:p>
          <a:p>
            <a:endParaRPr lang="cs-CZ" sz="3200" b="1" dirty="0" smtClean="0">
              <a:solidFill>
                <a:schemeClr val="bg1"/>
              </a:solidFill>
            </a:endParaRPr>
          </a:p>
          <a:p>
            <a:r>
              <a:rPr lang="cs-CZ" sz="3200" b="1" dirty="0" smtClean="0">
                <a:solidFill>
                  <a:schemeClr val="bg1"/>
                </a:solidFill>
              </a:rPr>
              <a:t>Standard AOPK A01 002 Ochrana dřevin při stavební činnosti</a:t>
            </a:r>
            <a:endParaRPr lang="cs-CZ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5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439</TotalTime>
  <Words>378</Words>
  <Application>Microsoft Office PowerPoint</Application>
  <PresentationFormat>Širokoúhlá obrazovka</PresentationFormat>
  <Paragraphs>75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2" baseType="lpstr">
      <vt:lpstr>Arial</vt:lpstr>
      <vt:lpstr>Trebuchet MS</vt:lpstr>
      <vt:lpstr>Berlín</vt:lpstr>
      <vt:lpstr>Provozní bezpečnost dřevin podél komunikací, nejčastější příčiny destabilizace stromů</vt:lpstr>
      <vt:lpstr>Jaká je nejčastější příčina problémů se stromy u  silnic?</vt:lpstr>
      <vt:lpstr>Stromy mají kořeny</vt:lpstr>
      <vt:lpstr>Stromy mají kořeny</vt:lpstr>
      <vt:lpstr>Ne každá dřevina je schopná přežít a ne každá dřevina musí přežít</vt:lpstr>
      <vt:lpstr>Etapy ochrany dřevin při stavební činnosti</vt:lpstr>
      <vt:lpstr>Výběr stromů které je efektivní chránit</vt:lpstr>
      <vt:lpstr>Výběr stromů které je efektivní chránit</vt:lpstr>
      <vt:lpstr>Konkrétní způsoby ochrany dřevin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Ochrana dřevin podél komunikací, nejčastější příčiny úhynu či destabilizace stromů</dc:title>
  <dc:creator>Jiří Rozsypálek</dc:creator>
  <cp:lastModifiedBy>Jiří Rozsypálek</cp:lastModifiedBy>
  <cp:revision>37</cp:revision>
  <dcterms:created xsi:type="dcterms:W3CDTF">2022-05-17T08:00:05Z</dcterms:created>
  <dcterms:modified xsi:type="dcterms:W3CDTF">2023-04-25T19:48:57Z</dcterms:modified>
</cp:coreProperties>
</file>